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58" r:id="rId4"/>
    <p:sldId id="260" r:id="rId5"/>
    <p:sldId id="261" r:id="rId6"/>
    <p:sldId id="262" r:id="rId7"/>
    <p:sldId id="264" r:id="rId8"/>
    <p:sldId id="263" r:id="rId9"/>
    <p:sldId id="265" r:id="rId10"/>
    <p:sldId id="267" r:id="rId11"/>
    <p:sldId id="270" r:id="rId12"/>
    <p:sldId id="271" r:id="rId13"/>
    <p:sldId id="272" r:id="rId14"/>
    <p:sldId id="273" r:id="rId15"/>
    <p:sldId id="275" r:id="rId16"/>
    <p:sldId id="276" r:id="rId17"/>
    <p:sldId id="277" r:id="rId18"/>
    <p:sldId id="278" r:id="rId19"/>
    <p:sldId id="279" r:id="rId20"/>
    <p:sldId id="280" r:id="rId21"/>
    <p:sldId id="281" r:id="rId22"/>
    <p:sldId id="282" r:id="rId23"/>
    <p:sldId id="283"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596"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4AA48C-950D-4673-B8B3-9A2E8FE28A17}" type="datetimeFigureOut">
              <a:rPr lang="en-GB" smtClean="0"/>
              <a:t>07/07/2020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FAD14-260C-4013-8928-7C625E2A20BB}" type="slidenum">
              <a:rPr lang="en-GB" smtClean="0"/>
              <a:t>‹#›</a:t>
            </a:fld>
            <a:endParaRPr lang="en-GB"/>
          </a:p>
        </p:txBody>
      </p:sp>
    </p:spTree>
    <p:extLst>
      <p:ext uri="{BB962C8B-B14F-4D97-AF65-F5344CB8AC3E}">
        <p14:creationId xmlns:p14="http://schemas.microsoft.com/office/powerpoint/2010/main" val="688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25825F7-2601-4144-9E86-1300B977626E}" type="datetime1">
              <a:rPr lang="en-GB" smtClean="0"/>
              <a:t>07/07/2020</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7DF0B4DE-4D7C-40B7-ADED-5812A658AB07}"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316E71-A6B5-4475-8900-8E7154B0C129}" type="datetime1">
              <a:rPr lang="en-GB" smtClean="0"/>
              <a:t>07/07/2020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DF0B4DE-4D7C-40B7-ADED-5812A658AB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7B6162-19A9-4ADD-AAB2-C7E1A1CA00E4}" type="datetime1">
              <a:rPr lang="en-GB" smtClean="0"/>
              <a:t>07/07/2020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DF0B4DE-4D7C-40B7-ADED-5812A658AB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1E5A6B-C594-4ED0-854E-3D4BE063837B}" type="datetime1">
              <a:rPr lang="en-GB" smtClean="0"/>
              <a:t>07/07/2020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DF0B4DE-4D7C-40B7-ADED-5812A658AB0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DA835B-5860-4A1A-AE58-BEA9EA4E4C85}" type="datetime1">
              <a:rPr lang="en-GB" smtClean="0"/>
              <a:t>07/07/2020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DF0B4DE-4D7C-40B7-ADED-5812A658AB07}"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314AE6-EC10-490C-AA63-80B93C25D190}" type="datetime1">
              <a:rPr lang="en-GB" smtClean="0"/>
              <a:t>07/07/2020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DF0B4DE-4D7C-40B7-ADED-5812A658AB0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E4A2D7-C5A3-44E5-A650-69F03D4D9B09}" type="datetime1">
              <a:rPr lang="en-GB" smtClean="0"/>
              <a:t>07/07/2020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DF0B4DE-4D7C-40B7-ADED-5812A658AB0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B92414B-E4EB-4D8D-A292-CF0824C68115}" type="datetime1">
              <a:rPr lang="en-GB" smtClean="0"/>
              <a:t>07/07/2020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DF0B4DE-4D7C-40B7-ADED-5812A658AB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4133A9D-4939-4B5E-A142-C6A67D91E0BE}" type="datetime1">
              <a:rPr lang="en-GB" smtClean="0"/>
              <a:t>07/07/2020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DF0B4DE-4D7C-40B7-ADED-5812A658AB07}"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ADB22-E618-49C8-8420-3E62AAD522AB}" type="datetime1">
              <a:rPr lang="en-GB" smtClean="0"/>
              <a:t>07/07/2020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DF0B4DE-4D7C-40B7-ADED-5812A658AB0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DC8DF3B-AAAE-47CD-98F4-9F7CE0CDBCB1}" type="datetime1">
              <a:rPr lang="en-GB" smtClean="0"/>
              <a:t>07/07/2020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DF0B4DE-4D7C-40B7-ADED-5812A658AB07}"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E7D6175-6DC4-491D-8954-A5EED3ABF6AA}" type="datetime1">
              <a:rPr lang="en-GB" smtClean="0"/>
              <a:t>07/07/2020</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DF0B4DE-4D7C-40B7-ADED-5812A658AB07}"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0" i="0" dirty="0" smtClean="0">
                <a:solidFill>
                  <a:srgbClr val="000000"/>
                </a:solidFill>
                <a:effectLst/>
                <a:latin typeface="AdvOT863180fb"/>
              </a:rPr>
              <a:t/>
            </a:r>
            <a:br>
              <a:rPr lang="en-GB" sz="2800" b="0" i="0" dirty="0" smtClean="0">
                <a:solidFill>
                  <a:srgbClr val="000000"/>
                </a:solidFill>
                <a:effectLst/>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fi-FI" sz="2800" dirty="0" smtClean="0"/>
              <a:t/>
            </a:r>
            <a:br>
              <a:rPr lang="fi-FI" sz="2800" dirty="0" smtClean="0"/>
            </a:br>
            <a:endParaRPr lang="en-GB" sz="2800" dirty="0"/>
          </a:p>
        </p:txBody>
      </p:sp>
      <p:sp>
        <p:nvSpPr>
          <p:cNvPr id="13" name="Content Placeholder 12"/>
          <p:cNvSpPr>
            <a:spLocks noGrp="1"/>
          </p:cNvSpPr>
          <p:nvPr>
            <p:ph idx="1"/>
          </p:nvPr>
        </p:nvSpPr>
        <p:spPr>
          <a:xfrm>
            <a:off x="1439652" y="188640"/>
            <a:ext cx="6984776" cy="3744416"/>
          </a:xfrm>
        </p:spPr>
        <p:txBody>
          <a:bodyPr/>
          <a:lstStyle/>
          <a:p>
            <a:pPr marL="82296" indent="0">
              <a:buNone/>
            </a:pPr>
            <a:r>
              <a:rPr lang="en-GB" dirty="0"/>
              <a:t>Emerging market multinational companies‘ evolutionary paths to building a competitive advantage from emerging markets to developed countries </a:t>
            </a:r>
            <a:endParaRPr lang="en-GB" dirty="0" smtClean="0"/>
          </a:p>
          <a:p>
            <a:pPr marL="82296" indent="0">
              <a:buNone/>
            </a:pPr>
            <a:endParaRPr lang="en-GB" dirty="0" smtClean="0"/>
          </a:p>
          <a:p>
            <a:r>
              <a:rPr lang="en-GB" dirty="0" smtClean="0"/>
              <a:t>Masaaki </a:t>
            </a:r>
            <a:r>
              <a:rPr lang="en-GB" dirty="0" err="1" smtClean="0"/>
              <a:t>Kotabe</a:t>
            </a:r>
            <a:r>
              <a:rPr lang="en-GB" dirty="0"/>
              <a:t> </a:t>
            </a:r>
            <a:r>
              <a:rPr lang="en-GB" dirty="0" smtClean="0"/>
              <a:t>&amp; </a:t>
            </a:r>
            <a:r>
              <a:rPr lang="en-GB" dirty="0" err="1"/>
              <a:t>Tanvi</a:t>
            </a:r>
            <a:r>
              <a:rPr lang="en-GB" dirty="0"/>
              <a:t> Kothari</a:t>
            </a:r>
          </a:p>
          <a:p>
            <a:r>
              <a:rPr lang="en-GB" dirty="0"/>
              <a:t>2016</a:t>
            </a:r>
          </a:p>
        </p:txBody>
      </p:sp>
      <p:sp>
        <p:nvSpPr>
          <p:cNvPr id="10" name="Slide Number Placeholder 9"/>
          <p:cNvSpPr>
            <a:spLocks noGrp="1"/>
          </p:cNvSpPr>
          <p:nvPr>
            <p:ph type="sldNum" sz="quarter" idx="12"/>
          </p:nvPr>
        </p:nvSpPr>
        <p:spPr/>
        <p:txBody>
          <a:bodyPr/>
          <a:lstStyle/>
          <a:p>
            <a:fld id="{7DF0B4DE-4D7C-40B7-ADED-5812A658AB07}" type="slidenum">
              <a:rPr lang="en-GB" smtClean="0"/>
              <a:t>1</a:t>
            </a:fld>
            <a:endParaRPr lang="en-GB"/>
          </a:p>
        </p:txBody>
      </p:sp>
      <p:sp>
        <p:nvSpPr>
          <p:cNvPr id="6" name="Rectangle 5"/>
          <p:cNvSpPr/>
          <p:nvPr/>
        </p:nvSpPr>
        <p:spPr>
          <a:xfrm>
            <a:off x="4320480" y="5013176"/>
            <a:ext cx="4283968" cy="120032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wrap="square">
            <a:spAutoFit/>
          </a:bodyPr>
          <a:lstStyle/>
          <a:p>
            <a:pPr algn="r"/>
            <a:r>
              <a:rPr lang="en-GB" sz="2400" dirty="0" smtClean="0"/>
              <a:t>Hoang </a:t>
            </a:r>
            <a:r>
              <a:rPr lang="en-GB" sz="2400" dirty="0" err="1" smtClean="0"/>
              <a:t>Thi</a:t>
            </a:r>
            <a:r>
              <a:rPr lang="en-GB" sz="2400" dirty="0" smtClean="0"/>
              <a:t> </a:t>
            </a:r>
            <a:r>
              <a:rPr lang="en-GB" sz="2400" dirty="0" err="1" smtClean="0"/>
              <a:t>Binh</a:t>
            </a:r>
            <a:r>
              <a:rPr lang="en-GB" sz="2400" dirty="0" smtClean="0"/>
              <a:t> Minh</a:t>
            </a:r>
          </a:p>
          <a:p>
            <a:pPr algn="r"/>
            <a:r>
              <a:rPr lang="en-GB" sz="2400" dirty="0" smtClean="0"/>
              <a:t>2EC19015S</a:t>
            </a:r>
          </a:p>
          <a:p>
            <a:pPr algn="r"/>
            <a:r>
              <a:rPr lang="en-GB" sz="2400" dirty="0" smtClean="0"/>
              <a:t>July, 2020</a:t>
            </a:r>
            <a:endParaRPr lang="en-GB" sz="2400" dirty="0"/>
          </a:p>
        </p:txBody>
      </p:sp>
      <p:cxnSp>
        <p:nvCxnSpPr>
          <p:cNvPr id="8" name="Straight Connector 7"/>
          <p:cNvCxnSpPr/>
          <p:nvPr/>
        </p:nvCxnSpPr>
        <p:spPr>
          <a:xfrm>
            <a:off x="971600" y="4828235"/>
            <a:ext cx="792088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71600" y="4797152"/>
            <a:ext cx="792088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16" y="5013176"/>
            <a:ext cx="1324017" cy="1368152"/>
          </a:xfrm>
          <a:prstGeom prst="rect">
            <a:avLst/>
          </a:prstGeom>
        </p:spPr>
      </p:pic>
    </p:spTree>
    <p:extLst>
      <p:ext uri="{BB962C8B-B14F-4D97-AF65-F5344CB8AC3E}">
        <p14:creationId xmlns:p14="http://schemas.microsoft.com/office/powerpoint/2010/main" val="2909106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239376" y="1700808"/>
            <a:ext cx="7537464" cy="4708981"/>
          </a:xfrm>
          <a:prstGeom prst="rect">
            <a:avLst/>
          </a:prstGeom>
        </p:spPr>
        <p:txBody>
          <a:bodyPr wrap="square">
            <a:spAutoFit/>
          </a:bodyPr>
          <a:lstStyle/>
          <a:p>
            <a:r>
              <a:rPr lang="en-GB" sz="2000" dirty="0" smtClean="0"/>
              <a:t>EMNCs’ transition from cost-based to differentiation-based competitive advantage as they transition into developed countries. Evidence from 16 cases suggests that EMNC innovation can be characterized as: Incremental in nature, Process-based, Shop floor-situated, Design and development dominated. (MNCs innovation is product-based like R&amp;D).</a:t>
            </a:r>
          </a:p>
          <a:p>
            <a:endParaRPr lang="en-GB" sz="2000" dirty="0" smtClean="0"/>
          </a:p>
          <a:p>
            <a:pPr marL="342900" indent="-342900">
              <a:buFont typeface="Arial" pitchFamily="34" charset="0"/>
              <a:buChar char="•"/>
            </a:pPr>
            <a:r>
              <a:rPr lang="en-GB" sz="2000" dirty="0" smtClean="0"/>
              <a:t>To cope with  the various constraints posed by their institutional environments such as price-conscious demanding customers, crowded factor markets, lack of essential resources, infrastructure, corrupt governments</a:t>
            </a:r>
          </a:p>
          <a:p>
            <a:pPr marL="342900" indent="-342900">
              <a:buFont typeface="Arial" pitchFamily="34" charset="0"/>
              <a:buChar char="•"/>
            </a:pPr>
            <a:r>
              <a:rPr lang="en-GB" sz="2000" dirty="0" smtClean="0"/>
              <a:t>The centralization aspects of the government policies, such as controlling FDI, controlling EMNCs’ ability to raise foreign capital or acquire foreign firms, lack of intellectual property protection</a:t>
            </a:r>
          </a:p>
          <a:p>
            <a:pPr marL="342900" indent="-342900">
              <a:buFont typeface="Arial" pitchFamily="34" charset="0"/>
              <a:buChar char="•"/>
            </a:pPr>
            <a:r>
              <a:rPr lang="en-GB" sz="2000" dirty="0" smtClean="0"/>
              <a:t>Both China and India opened up their nations to foreign firms</a:t>
            </a:r>
          </a:p>
          <a:p>
            <a:endParaRPr lang="en-GB" sz="2000" dirty="0" smtClean="0"/>
          </a:p>
          <a:p>
            <a:r>
              <a:rPr lang="en-GB" sz="2000" dirty="0" smtClean="0"/>
              <a:t> </a:t>
            </a:r>
            <a:r>
              <a:rPr lang="en-GB" sz="2000" dirty="0" smtClean="0">
                <a:latin typeface="SimSun"/>
                <a:ea typeface="SimSun"/>
              </a:rPr>
              <a:t>→ </a:t>
            </a:r>
            <a:r>
              <a:rPr lang="en-GB" sz="2000" dirty="0" smtClean="0"/>
              <a:t>EMNCs are forced to innovate for their survival.</a:t>
            </a:r>
          </a:p>
        </p:txBody>
      </p:sp>
      <p:sp>
        <p:nvSpPr>
          <p:cNvPr id="2" name="Title 1"/>
          <p:cNvSpPr>
            <a:spLocks noGrp="1"/>
          </p:cNvSpPr>
          <p:nvPr>
            <p:ph type="title"/>
          </p:nvPr>
        </p:nvSpPr>
        <p:spPr>
          <a:xfrm>
            <a:off x="1115616" y="260648"/>
            <a:ext cx="7460992" cy="1009201"/>
          </a:xfrm>
        </p:spPr>
        <p:txBody>
          <a:bodyPr>
            <a:normAutofit fontScale="90000"/>
          </a:bodyPr>
          <a:lstStyle/>
          <a:p>
            <a:r>
              <a:rPr lang="en-GB" sz="3100" dirty="0" smtClean="0">
                <a:effectLst/>
              </a:rPr>
              <a:t/>
            </a:r>
            <a:br>
              <a:rPr lang="en-GB" sz="3100" dirty="0" smtClean="0">
                <a:effectLst/>
              </a:rPr>
            </a:br>
            <a:r>
              <a:rPr lang="en-GB" sz="2400" b="1" dirty="0" smtClean="0">
                <a:effectLst/>
              </a:rPr>
              <a:t>4.1</a:t>
            </a:r>
            <a:r>
              <a:rPr lang="en-GB" sz="2400" b="1" dirty="0">
                <a:effectLst/>
              </a:rPr>
              <a:t>. Stage I: </a:t>
            </a:r>
            <a:r>
              <a:rPr lang="en-GB" sz="2400" b="1" dirty="0" smtClean="0">
                <a:effectLst/>
              </a:rPr>
              <a:t>Innovation </a:t>
            </a:r>
            <a:r>
              <a:rPr lang="en-GB" sz="2400" b="1" dirty="0">
                <a:effectLst/>
              </a:rPr>
              <a:t>capabilities</a:t>
            </a:r>
            <a:r>
              <a:rPr lang="en-GB" sz="2400" b="1" dirty="0">
                <a:effectLst/>
              </a:rPr>
              <a:t> </a:t>
            </a:r>
            <a:r>
              <a:rPr lang="en-GB" sz="2400" b="1" dirty="0" smtClean="0">
                <a:effectLst/>
              </a:rPr>
              <a:t/>
            </a:r>
            <a:br>
              <a:rPr lang="en-GB" sz="2400" b="1" dirty="0" smtClean="0">
                <a:effectLst/>
              </a:rPr>
            </a:br>
            <a:r>
              <a:rPr lang="en-GB" sz="2400" b="1" dirty="0" smtClean="0">
                <a:effectLst/>
              </a:rPr>
              <a:t>4.1.1</a:t>
            </a:r>
            <a:r>
              <a:rPr lang="en-GB" sz="2400" b="1" dirty="0">
                <a:effectLst/>
              </a:rPr>
              <a:t>. Innovation capabilities leading to competitive advantage in home countries </a:t>
            </a:r>
            <a:r>
              <a:rPr lang="en-GB" dirty="0">
                <a:effectLst>
                  <a:outerShdw blurRad="38100" dist="38100" dir="2700000" algn="tl" rotWithShape="0">
                    <a:srgbClr val="000000">
                      <a:alpha val="43137"/>
                    </a:srgbClr>
                  </a:outerShdw>
                </a:effectLst>
              </a:rPr>
              <a:t/>
            </a:r>
            <a:br>
              <a:rPr lang="en-GB" dirty="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10</a:t>
            </a:fld>
            <a:endParaRPr lang="en-GB"/>
          </a:p>
        </p:txBody>
      </p:sp>
    </p:spTree>
    <p:extLst>
      <p:ext uri="{BB962C8B-B14F-4D97-AF65-F5344CB8AC3E}">
        <p14:creationId xmlns:p14="http://schemas.microsoft.com/office/powerpoint/2010/main" val="750447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87624" y="1700807"/>
            <a:ext cx="7537464" cy="3477875"/>
          </a:xfrm>
          <a:prstGeom prst="rect">
            <a:avLst/>
          </a:prstGeom>
        </p:spPr>
        <p:txBody>
          <a:bodyPr wrap="square">
            <a:spAutoFit/>
          </a:bodyPr>
          <a:lstStyle/>
          <a:p>
            <a:pPr marL="342900" indent="-342900">
              <a:buFont typeface="Arial" pitchFamily="34" charset="0"/>
              <a:buChar char="•"/>
            </a:pPr>
            <a:r>
              <a:rPr lang="en-GB" sz="2000" dirty="0" smtClean="0"/>
              <a:t>In 1945, Western India Products Limited (Wipro) produced vegetable oil. To overcome regulatory barriers that disabled them from purchasing the products from outside the country, Wipro expanded into the </a:t>
            </a:r>
            <a:r>
              <a:rPr lang="en-GB" sz="2000" dirty="0" err="1" smtClean="0"/>
              <a:t>Infotech</a:t>
            </a:r>
            <a:r>
              <a:rPr lang="en-GB" sz="2000" dirty="0" smtClean="0"/>
              <a:t> arena in the early 1980s.</a:t>
            </a:r>
          </a:p>
          <a:p>
            <a:endParaRPr lang="en-GB" sz="2000" dirty="0" smtClean="0"/>
          </a:p>
          <a:p>
            <a:pPr marL="342900" indent="-342900">
              <a:buFont typeface="Arial" pitchFamily="34" charset="0"/>
              <a:buChar char="•"/>
            </a:pPr>
            <a:r>
              <a:rPr lang="en-GB" sz="2000" dirty="0" err="1" smtClean="0"/>
              <a:t>Zhongxing</a:t>
            </a:r>
            <a:r>
              <a:rPr lang="en-GB" sz="2000" dirty="0" smtClean="0"/>
              <a:t> Semiconductor Co., Ltd. (the former ZTE Corporation) established in 1985 in China. With a R&amp;D team with eight members in 1987, the company has become China’s largest listed telecommunications equipment manufacturer and the fastest-growing telecommunication manufacturer in the world after 20 years. This is an evidence for EMNC’s capability to innovate to overcome the lack of infrastructure. </a:t>
            </a:r>
            <a:endParaRPr lang="en-GB" sz="2000" dirty="0"/>
          </a:p>
        </p:txBody>
      </p:sp>
      <p:sp>
        <p:nvSpPr>
          <p:cNvPr id="2" name="Title 1"/>
          <p:cNvSpPr>
            <a:spLocks noGrp="1"/>
          </p:cNvSpPr>
          <p:nvPr>
            <p:ph type="title"/>
          </p:nvPr>
        </p:nvSpPr>
        <p:spPr>
          <a:xfrm>
            <a:off x="971600" y="188640"/>
            <a:ext cx="7537464" cy="1008113"/>
          </a:xfrm>
        </p:spPr>
        <p:txBody>
          <a:bodyPr>
            <a:normAutofit fontScale="90000"/>
          </a:bodyPr>
          <a:lstStyle/>
          <a:p>
            <a:r>
              <a:rPr lang="en-GB" sz="3100" dirty="0" smtClean="0">
                <a:effectLst/>
              </a:rPr>
              <a:t/>
            </a:r>
            <a:br>
              <a:rPr lang="en-GB" sz="3100" dirty="0" smtClean="0">
                <a:effectLst/>
              </a:rPr>
            </a:br>
            <a:r>
              <a:rPr lang="en-GB" sz="2400" b="1" dirty="0">
                <a:effectLst/>
              </a:rPr>
              <a:t>4.1.1 Innovation capabilities leading to competitive advantage in home countries </a:t>
            </a:r>
            <a:r>
              <a:rPr lang="en-GB" dirty="0">
                <a:effectLst>
                  <a:outerShdw blurRad="38100" dist="38100" dir="2700000" algn="tl" rotWithShape="0">
                    <a:srgbClr val="000000">
                      <a:alpha val="43137"/>
                    </a:srgbClr>
                  </a:outerShdw>
                </a:effectLst>
              </a:rPr>
              <a:t/>
            </a:r>
            <a:br>
              <a:rPr lang="en-GB" dirty="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11</a:t>
            </a:fld>
            <a:endParaRPr lang="en-GB"/>
          </a:p>
        </p:txBody>
      </p:sp>
    </p:spTree>
    <p:extLst>
      <p:ext uri="{BB962C8B-B14F-4D97-AF65-F5344CB8AC3E}">
        <p14:creationId xmlns:p14="http://schemas.microsoft.com/office/powerpoint/2010/main" val="105071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223392" y="1628800"/>
            <a:ext cx="7537464" cy="3477875"/>
          </a:xfrm>
          <a:prstGeom prst="rect">
            <a:avLst/>
          </a:prstGeom>
        </p:spPr>
        <p:txBody>
          <a:bodyPr wrap="square">
            <a:spAutoFit/>
          </a:bodyPr>
          <a:lstStyle/>
          <a:p>
            <a:pPr marL="342900" indent="-342900">
              <a:buFont typeface="Arial" pitchFamily="34" charset="0"/>
              <a:buChar char="•"/>
            </a:pPr>
            <a:r>
              <a:rPr lang="en-GB" sz="2000" dirty="0" smtClean="0"/>
              <a:t>Introduce and market new products to developed market faster than their rivals</a:t>
            </a:r>
          </a:p>
          <a:p>
            <a:pPr marL="342900" indent="-342900">
              <a:buFont typeface="Arial" pitchFamily="34" charset="0"/>
              <a:buChar char="•"/>
            </a:pPr>
            <a:r>
              <a:rPr lang="en-GB" sz="2000" dirty="0" smtClean="0"/>
              <a:t>Diversify their vendor base, realize cost savings by off-shoring certain components, and retain flexibility to ramp up or scale down operations lockstep with changing business requirements.</a:t>
            </a:r>
          </a:p>
          <a:p>
            <a:pPr marL="342900" indent="-342900">
              <a:buFont typeface="Arial" pitchFamily="34" charset="0"/>
              <a:buChar char="•"/>
            </a:pPr>
            <a:r>
              <a:rPr lang="en-GB" sz="2000" dirty="0" smtClean="0"/>
              <a:t>The design competency of the EMNCs has become an important factor for its creativity.</a:t>
            </a:r>
          </a:p>
          <a:p>
            <a:endParaRPr lang="en-GB" sz="2000" dirty="0"/>
          </a:p>
          <a:p>
            <a:r>
              <a:rPr lang="en-GB" sz="2000" b="1" u="sng" dirty="0" smtClean="0"/>
              <a:t>Proposition 1</a:t>
            </a:r>
            <a:r>
              <a:rPr lang="en-GB" sz="2000" dirty="0" smtClean="0"/>
              <a:t>. An EMNC’s capability to innovate to enhance their design competency and provide quality products forms an initial competitive advantage in the developed-country markets</a:t>
            </a:r>
            <a:endParaRPr lang="en-GB" sz="2000" dirty="0"/>
          </a:p>
        </p:txBody>
      </p:sp>
      <p:sp>
        <p:nvSpPr>
          <p:cNvPr id="2" name="Title 1"/>
          <p:cNvSpPr>
            <a:spLocks noGrp="1"/>
          </p:cNvSpPr>
          <p:nvPr>
            <p:ph type="title"/>
          </p:nvPr>
        </p:nvSpPr>
        <p:spPr>
          <a:xfrm>
            <a:off x="899592" y="260648"/>
            <a:ext cx="7501696" cy="859973"/>
          </a:xfrm>
        </p:spPr>
        <p:txBody>
          <a:bodyPr>
            <a:normAutofit fontScale="90000"/>
          </a:bodyPr>
          <a:lstStyle/>
          <a:p>
            <a:r>
              <a:rPr lang="en-GB" sz="3100" dirty="0" smtClean="0">
                <a:effectLst/>
              </a:rPr>
              <a:t/>
            </a:r>
            <a:br>
              <a:rPr lang="en-GB" sz="3100" dirty="0" smtClean="0">
                <a:effectLst/>
              </a:rPr>
            </a:br>
            <a:r>
              <a:rPr lang="en-GB" sz="2400" b="1" dirty="0" smtClean="0">
                <a:effectLst/>
              </a:rPr>
              <a:t>4.1.2 Innovation capabilities leading to competitive advantage in host countries </a:t>
            </a:r>
            <a:r>
              <a:rPr lang="en-GB" dirty="0" smtClean="0">
                <a:effectLst>
                  <a:outerShdw blurRad="38100" dist="38100" dir="2700000" algn="tl" rotWithShape="0">
                    <a:srgbClr val="000000">
                      <a:alpha val="43137"/>
                    </a:srgbClr>
                  </a:outerShdw>
                </a:effectLst>
              </a:rPr>
              <a:t/>
            </a:r>
            <a:br>
              <a:rPr lang="en-GB" dirty="0" smtClean="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12</a:t>
            </a:fld>
            <a:endParaRPr lang="en-GB"/>
          </a:p>
        </p:txBody>
      </p:sp>
    </p:spTree>
    <p:extLst>
      <p:ext uri="{BB962C8B-B14F-4D97-AF65-F5344CB8AC3E}">
        <p14:creationId xmlns:p14="http://schemas.microsoft.com/office/powerpoint/2010/main" val="1995183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87624" y="1340768"/>
            <a:ext cx="7344816" cy="5016758"/>
          </a:xfrm>
          <a:prstGeom prst="rect">
            <a:avLst/>
          </a:prstGeom>
        </p:spPr>
        <p:txBody>
          <a:bodyPr wrap="square">
            <a:spAutoFit/>
          </a:bodyPr>
          <a:lstStyle/>
          <a:p>
            <a:r>
              <a:rPr lang="en-GB" sz="2000" dirty="0" smtClean="0"/>
              <a:t>‘Knowledge Sharing &amp; Organizational Learning’, ‘Marketing Capabilities’, and ‘Cash Rich Positions’ represent the second stage of EMNC’s competitive advantage development.</a:t>
            </a:r>
          </a:p>
          <a:p>
            <a:endParaRPr lang="en-GB" sz="2000" dirty="0" smtClean="0"/>
          </a:p>
          <a:p>
            <a:r>
              <a:rPr lang="en-GB" sz="2000" dirty="0" smtClean="0"/>
              <a:t>4.2.1 Organizational learning and knowledge sharing</a:t>
            </a:r>
          </a:p>
          <a:p>
            <a:pPr marL="457200" indent="-457200">
              <a:buFont typeface="+mj-lt"/>
              <a:buAutoNum type="alphaLcParenR"/>
            </a:pPr>
            <a:r>
              <a:rPr lang="en-GB" sz="2000" dirty="0"/>
              <a:t>Organizational learning and knowledge sharing in </a:t>
            </a:r>
            <a:r>
              <a:rPr lang="en-GB" sz="2000" dirty="0" smtClean="0"/>
              <a:t>home countries </a:t>
            </a:r>
          </a:p>
          <a:p>
            <a:pPr marL="457200" indent="-457200">
              <a:buFont typeface="+mj-lt"/>
              <a:buAutoNum type="alphaLcParenR"/>
            </a:pPr>
            <a:r>
              <a:rPr lang="en-GB" sz="2000" dirty="0"/>
              <a:t>Organizational learning and knowledge sharing in </a:t>
            </a:r>
            <a:r>
              <a:rPr lang="en-GB" sz="2000" dirty="0" smtClean="0"/>
              <a:t>host countries </a:t>
            </a:r>
          </a:p>
          <a:p>
            <a:endParaRPr lang="en-GB" sz="2000" dirty="0" smtClean="0"/>
          </a:p>
          <a:p>
            <a:r>
              <a:rPr lang="en-GB" sz="2000" dirty="0"/>
              <a:t>4.2.2. Marketing capabilities</a:t>
            </a:r>
            <a:r>
              <a:rPr lang="en-GB" sz="2000" dirty="0" smtClean="0"/>
              <a:t> </a:t>
            </a:r>
          </a:p>
          <a:p>
            <a:pPr marL="457200" indent="-457200">
              <a:buFont typeface="+mj-lt"/>
              <a:buAutoNum type="alphaLcParenR"/>
            </a:pPr>
            <a:r>
              <a:rPr lang="en-GB" sz="2000" dirty="0" smtClean="0"/>
              <a:t>Marketing </a:t>
            </a:r>
            <a:r>
              <a:rPr lang="en-GB" sz="2000" dirty="0"/>
              <a:t>capabilities leading to competitive advantage in</a:t>
            </a:r>
            <a:br>
              <a:rPr lang="en-GB" sz="2000" dirty="0"/>
            </a:br>
            <a:r>
              <a:rPr lang="en-GB" sz="2000" dirty="0"/>
              <a:t>home markets.</a:t>
            </a:r>
            <a:r>
              <a:rPr lang="en-GB" sz="2000" dirty="0" smtClean="0"/>
              <a:t> </a:t>
            </a:r>
          </a:p>
          <a:p>
            <a:pPr marL="457200" indent="-457200">
              <a:buFont typeface="+mj-lt"/>
              <a:buAutoNum type="alphaLcParenR"/>
            </a:pPr>
            <a:r>
              <a:rPr lang="en-GB" sz="2000" dirty="0" smtClean="0"/>
              <a:t>Marketing </a:t>
            </a:r>
            <a:r>
              <a:rPr lang="en-GB" sz="2000" dirty="0"/>
              <a:t>capabilities leading to competitive advantage in</a:t>
            </a:r>
            <a:br>
              <a:rPr lang="en-GB" sz="2000" dirty="0"/>
            </a:br>
            <a:r>
              <a:rPr lang="en-GB" sz="2000" dirty="0"/>
              <a:t>host nations</a:t>
            </a:r>
            <a:r>
              <a:rPr lang="en-GB" sz="2000" dirty="0" smtClean="0"/>
              <a:t> </a:t>
            </a:r>
          </a:p>
          <a:p>
            <a:endParaRPr lang="en-GB" sz="2000" dirty="0" smtClean="0"/>
          </a:p>
          <a:p>
            <a:r>
              <a:rPr lang="en-GB" sz="2000" dirty="0" smtClean="0"/>
              <a:t>4.2.3 Cash rich positions</a:t>
            </a:r>
          </a:p>
          <a:p>
            <a:endParaRPr lang="en-GB" sz="2000" dirty="0"/>
          </a:p>
        </p:txBody>
      </p:sp>
      <p:sp>
        <p:nvSpPr>
          <p:cNvPr id="2" name="Title 1"/>
          <p:cNvSpPr>
            <a:spLocks noGrp="1"/>
          </p:cNvSpPr>
          <p:nvPr>
            <p:ph type="title"/>
          </p:nvPr>
        </p:nvSpPr>
        <p:spPr>
          <a:xfrm>
            <a:off x="1223392" y="188640"/>
            <a:ext cx="7381056" cy="792088"/>
          </a:xfrm>
        </p:spPr>
        <p:txBody>
          <a:bodyPr>
            <a:normAutofit fontScale="90000"/>
          </a:bodyPr>
          <a:lstStyle/>
          <a:p>
            <a:r>
              <a:rPr lang="en-GB" sz="3100" dirty="0" smtClean="0">
                <a:effectLst/>
              </a:rPr>
              <a:t/>
            </a:r>
            <a:br>
              <a:rPr lang="en-GB" sz="3100" dirty="0" smtClean="0">
                <a:effectLst/>
              </a:rPr>
            </a:br>
            <a:r>
              <a:rPr lang="en-GB" sz="2400" b="1" dirty="0" smtClean="0">
                <a:effectLst/>
              </a:rPr>
              <a:t>4.2 Stage II </a:t>
            </a:r>
            <a:br>
              <a:rPr lang="en-GB" sz="2400" b="1" dirty="0" smtClean="0">
                <a:effectLst/>
              </a:rPr>
            </a:br>
            <a:r>
              <a:rPr lang="en-GB" sz="2400" b="1" dirty="0" smtClean="0">
                <a:effectLst/>
              </a:rPr>
              <a:t>Internal maturation</a:t>
            </a:r>
            <a:r>
              <a:rPr lang="en-GB" dirty="0" smtClean="0">
                <a:effectLst>
                  <a:outerShdw blurRad="38100" dist="38100" dir="2700000" algn="tl" rotWithShape="0">
                    <a:srgbClr val="000000">
                      <a:alpha val="43137"/>
                    </a:srgbClr>
                  </a:outerShdw>
                </a:effectLst>
              </a:rPr>
              <a:t/>
            </a:r>
            <a:br>
              <a:rPr lang="en-GB" dirty="0" smtClean="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13</a:t>
            </a:fld>
            <a:endParaRPr lang="en-GB"/>
          </a:p>
        </p:txBody>
      </p:sp>
    </p:spTree>
    <p:extLst>
      <p:ext uri="{BB962C8B-B14F-4D97-AF65-F5344CB8AC3E}">
        <p14:creationId xmlns:p14="http://schemas.microsoft.com/office/powerpoint/2010/main" val="129280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043608" y="692696"/>
            <a:ext cx="7488832" cy="5940088"/>
          </a:xfrm>
          <a:prstGeom prst="rect">
            <a:avLst/>
          </a:prstGeom>
        </p:spPr>
        <p:txBody>
          <a:bodyPr wrap="square">
            <a:spAutoFit/>
          </a:bodyPr>
          <a:lstStyle/>
          <a:p>
            <a:pPr marL="457200" indent="-457200">
              <a:buFont typeface="+mj-lt"/>
              <a:buAutoNum type="alphaLcParenR"/>
            </a:pPr>
            <a:r>
              <a:rPr lang="en-GB" sz="2000" b="1" dirty="0" smtClean="0"/>
              <a:t>In home countries</a:t>
            </a:r>
          </a:p>
          <a:p>
            <a:pPr marL="514350" indent="-514350">
              <a:buFont typeface="+mj-lt"/>
              <a:buAutoNum type="romanLcPeriod"/>
            </a:pPr>
            <a:r>
              <a:rPr lang="en-GB" sz="2000" dirty="0" smtClean="0"/>
              <a:t>EMNCs have partnered with institutes of higher education either to enhance their R&amp;D skills or to overcome the institutional voids (weak educational system) to enhance their human capital. Since 1981, China developed postgraduate program with research projects. For instance, </a:t>
            </a:r>
            <a:r>
              <a:rPr lang="en-GB" sz="2000" dirty="0" err="1" smtClean="0"/>
              <a:t>Konka</a:t>
            </a:r>
            <a:r>
              <a:rPr lang="en-GB" sz="2000" dirty="0" smtClean="0"/>
              <a:t> Group set up an R&amp;D </a:t>
            </a:r>
            <a:r>
              <a:rPr lang="en-GB" sz="2000" dirty="0" err="1" smtClean="0"/>
              <a:t>center</a:t>
            </a:r>
            <a:r>
              <a:rPr lang="en-GB" sz="2000" dirty="0" smtClean="0"/>
              <a:t> in cooperation with Beijing University of Posts and Telecommunications. </a:t>
            </a:r>
          </a:p>
          <a:p>
            <a:pPr marL="514350" indent="-514350">
              <a:buAutoNum type="romanLcPeriod" startAt="2"/>
            </a:pPr>
            <a:r>
              <a:rPr lang="en-GB" sz="2000" dirty="0" smtClean="0"/>
              <a:t>EMNCs’ interaction with the members of industry alliances. For instance, NASSCOM, India’s National Association of Software and Service Companies has created a global trade body with over 1100 members, of which over 250 are global companies from the U.S, the European Union, Japan and China. More than twenty Chinese firms, including EMNCs such as the Founder Group, Lenovo, </a:t>
            </a:r>
            <a:r>
              <a:rPr lang="en-GB" sz="2000" dirty="0" err="1" smtClean="0"/>
              <a:t>Hisense</a:t>
            </a:r>
            <a:r>
              <a:rPr lang="en-GB" sz="2000" dirty="0" smtClean="0"/>
              <a:t>, Haier, and Huawei founded an alliance called WAPI to reduce China’s reliance on foreign vendors (mainly U.S.) </a:t>
            </a:r>
          </a:p>
          <a:p>
            <a:r>
              <a:rPr lang="en-GB" sz="2000" dirty="0" smtClean="0">
                <a:ea typeface="SimSun"/>
              </a:rPr>
              <a:t>→</a:t>
            </a:r>
            <a:r>
              <a:rPr lang="en-GB" sz="2000" dirty="0" smtClean="0"/>
              <a:t>To learn and implement knowledge shared by trade associations </a:t>
            </a:r>
          </a:p>
          <a:p>
            <a:r>
              <a:rPr lang="en-GB" sz="2000" dirty="0" smtClean="0">
                <a:ea typeface="SimSun"/>
              </a:rPr>
              <a:t>→</a:t>
            </a:r>
            <a:r>
              <a:rPr lang="en-GB" sz="2000" dirty="0" smtClean="0"/>
              <a:t>Their membership in industry alliances and associations facilitates lobbying efforts with the government and enables creating an institutional environment that incubates innovation.</a:t>
            </a:r>
          </a:p>
        </p:txBody>
      </p:sp>
      <p:sp>
        <p:nvSpPr>
          <p:cNvPr id="2" name="Title 1"/>
          <p:cNvSpPr>
            <a:spLocks noGrp="1"/>
          </p:cNvSpPr>
          <p:nvPr>
            <p:ph type="title"/>
          </p:nvPr>
        </p:nvSpPr>
        <p:spPr>
          <a:xfrm>
            <a:off x="1115616" y="63593"/>
            <a:ext cx="7195433" cy="629103"/>
          </a:xfrm>
        </p:spPr>
        <p:txBody>
          <a:bodyPr>
            <a:normAutofit/>
          </a:bodyPr>
          <a:lstStyle/>
          <a:p>
            <a:r>
              <a:rPr lang="en-GB" sz="2200" b="1" dirty="0" smtClean="0">
                <a:effectLst/>
              </a:rPr>
              <a:t>4.2.1 </a:t>
            </a:r>
            <a:r>
              <a:rPr lang="en-GB" sz="2200" b="1" dirty="0">
                <a:effectLst/>
              </a:rPr>
              <a:t>Organizational learning and knowledge </a:t>
            </a:r>
            <a:r>
              <a:rPr lang="en-GB" sz="2200" b="1" dirty="0" smtClean="0">
                <a:effectLst/>
              </a:rPr>
              <a:t>sharing</a:t>
            </a:r>
            <a:endParaRPr lang="en-GB" sz="2200" b="1" dirty="0">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14</a:t>
            </a:fld>
            <a:endParaRPr lang="en-GB"/>
          </a:p>
        </p:txBody>
      </p:sp>
    </p:spTree>
    <p:extLst>
      <p:ext uri="{BB962C8B-B14F-4D97-AF65-F5344CB8AC3E}">
        <p14:creationId xmlns:p14="http://schemas.microsoft.com/office/powerpoint/2010/main" val="952086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87624" y="1340768"/>
            <a:ext cx="7813376" cy="4401205"/>
          </a:xfrm>
          <a:prstGeom prst="rect">
            <a:avLst/>
          </a:prstGeom>
        </p:spPr>
        <p:txBody>
          <a:bodyPr wrap="square">
            <a:spAutoFit/>
          </a:bodyPr>
          <a:lstStyle/>
          <a:p>
            <a:r>
              <a:rPr lang="en-GB" sz="2000" b="1" dirty="0" smtClean="0"/>
              <a:t>b)   In host countries</a:t>
            </a:r>
          </a:p>
          <a:p>
            <a:r>
              <a:rPr lang="en-GB" sz="2000" dirty="0" smtClean="0"/>
              <a:t>The model of original design manufacturer (ODM) was introduced: a global buyer first provides a local company a set of product ideas and/or concepts. The local company, in turn, designs the system, sources the components, and builds a product prototype.</a:t>
            </a:r>
          </a:p>
          <a:p>
            <a:r>
              <a:rPr lang="en-GB" sz="2000" dirty="0" smtClean="0"/>
              <a:t>For instance, IBM provided Lenovo a set of product ideas/concepts. Lenovo, in turn, designed the system, sourced the components, and build a product prototype according to these concepts. From that, the company could gain access and utilize different sources of technological knowledge and capabilities.</a:t>
            </a:r>
          </a:p>
          <a:p>
            <a:r>
              <a:rPr lang="en-GB" sz="2000" b="1" u="sng" dirty="0" smtClean="0"/>
              <a:t>Proposition 2.</a:t>
            </a:r>
          </a:p>
          <a:p>
            <a:r>
              <a:rPr lang="en-GB" sz="2000" dirty="0" smtClean="0"/>
              <a:t>An EMNC’s capability to simultaneously use the exploration and</a:t>
            </a:r>
          </a:p>
          <a:p>
            <a:r>
              <a:rPr lang="en-GB" sz="2000" dirty="0" smtClean="0"/>
              <a:t>exploitation approach to learn and enhance its knowledge has a</a:t>
            </a:r>
          </a:p>
          <a:p>
            <a:r>
              <a:rPr lang="en-GB" sz="2000" dirty="0" smtClean="0"/>
              <a:t>positive relationship with its competitive advantage in the developed country markets.</a:t>
            </a:r>
          </a:p>
        </p:txBody>
      </p:sp>
      <p:sp>
        <p:nvSpPr>
          <p:cNvPr id="2" name="Title 1"/>
          <p:cNvSpPr>
            <a:spLocks noGrp="1"/>
          </p:cNvSpPr>
          <p:nvPr>
            <p:ph type="title"/>
          </p:nvPr>
        </p:nvSpPr>
        <p:spPr>
          <a:xfrm>
            <a:off x="1115616" y="63593"/>
            <a:ext cx="7483465" cy="792088"/>
          </a:xfrm>
        </p:spPr>
        <p:txBody>
          <a:bodyPr>
            <a:normAutofit/>
          </a:bodyPr>
          <a:lstStyle/>
          <a:p>
            <a:r>
              <a:rPr lang="en-GB" sz="2200" b="1" dirty="0" smtClean="0">
                <a:effectLst/>
              </a:rPr>
              <a:t>4.2.1 </a:t>
            </a:r>
            <a:r>
              <a:rPr lang="en-GB" sz="2200" b="1" dirty="0">
                <a:effectLst/>
              </a:rPr>
              <a:t>Organizational learning and knowledge </a:t>
            </a:r>
            <a:r>
              <a:rPr lang="en-GB" sz="2200" b="1" dirty="0" smtClean="0">
                <a:effectLst/>
              </a:rPr>
              <a:t>sharing</a:t>
            </a:r>
            <a:endParaRPr lang="en-GB" sz="2200" b="1" dirty="0">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15</a:t>
            </a:fld>
            <a:endParaRPr lang="en-GB"/>
          </a:p>
        </p:txBody>
      </p:sp>
    </p:spTree>
    <p:extLst>
      <p:ext uri="{BB962C8B-B14F-4D97-AF65-F5344CB8AC3E}">
        <p14:creationId xmlns:p14="http://schemas.microsoft.com/office/powerpoint/2010/main" val="2844196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57496" y="1556792"/>
            <a:ext cx="7446952" cy="4401205"/>
          </a:xfrm>
          <a:prstGeom prst="rect">
            <a:avLst/>
          </a:prstGeom>
        </p:spPr>
        <p:txBody>
          <a:bodyPr wrap="square">
            <a:spAutoFit/>
          </a:bodyPr>
          <a:lstStyle/>
          <a:p>
            <a:pPr marL="457200" indent="-457200">
              <a:buAutoNum type="alphaLcParenR"/>
            </a:pPr>
            <a:r>
              <a:rPr lang="en-GB" sz="2000" b="1" dirty="0" smtClean="0"/>
              <a:t>In home markets</a:t>
            </a:r>
          </a:p>
          <a:p>
            <a:r>
              <a:rPr lang="en-GB" sz="2000" dirty="0" smtClean="0"/>
              <a:t>EMNC’s capability to market its products to demanding price-conscious consumers has a positive relationship with its competitive advantage in the home market.</a:t>
            </a:r>
          </a:p>
          <a:p>
            <a:r>
              <a:rPr lang="en-GB" sz="2000" dirty="0" smtClean="0"/>
              <a:t>For instance, Haier (founded in 1984, China) modified its product designs to accommodate the needs of the customers, overcome the challenges of specialized infrastructures, distribution channels, or delivery systems.</a:t>
            </a:r>
          </a:p>
          <a:p>
            <a:endParaRPr lang="en-GB" sz="2000" dirty="0" smtClean="0"/>
          </a:p>
          <a:p>
            <a:r>
              <a:rPr lang="en-GB" sz="2000" b="1" dirty="0" smtClean="0"/>
              <a:t>b)   In host nations</a:t>
            </a:r>
          </a:p>
          <a:p>
            <a:r>
              <a:rPr lang="en-GB" sz="2000" dirty="0" smtClean="0"/>
              <a:t>EMNCs focus on niche opportunities that allow them to capitalize on their existing strengths.</a:t>
            </a:r>
          </a:p>
          <a:p>
            <a:r>
              <a:rPr lang="en-GB" sz="2000" b="1" u="sng" dirty="0" smtClean="0"/>
              <a:t>Proposition 3.</a:t>
            </a:r>
          </a:p>
          <a:p>
            <a:r>
              <a:rPr lang="en-GB" sz="2000" dirty="0" smtClean="0"/>
              <a:t>An EMNC’s capability to find niche markets in developed-country</a:t>
            </a:r>
          </a:p>
          <a:p>
            <a:r>
              <a:rPr lang="en-GB" sz="2000" dirty="0" smtClean="0"/>
              <a:t>markets enhances its competitive advantage in those markets.</a:t>
            </a:r>
          </a:p>
        </p:txBody>
      </p:sp>
      <p:sp>
        <p:nvSpPr>
          <p:cNvPr id="2" name="Title 1"/>
          <p:cNvSpPr>
            <a:spLocks noGrp="1"/>
          </p:cNvSpPr>
          <p:nvPr>
            <p:ph type="title"/>
          </p:nvPr>
        </p:nvSpPr>
        <p:spPr>
          <a:xfrm>
            <a:off x="1043608" y="189760"/>
            <a:ext cx="7267441" cy="667041"/>
          </a:xfrm>
        </p:spPr>
        <p:txBody>
          <a:bodyPr>
            <a:normAutofit fontScale="90000"/>
          </a:bodyPr>
          <a:lstStyle/>
          <a:p>
            <a:r>
              <a:rPr lang="en-GB" sz="3100" dirty="0" smtClean="0">
                <a:effectLst/>
              </a:rPr>
              <a:t/>
            </a:r>
            <a:br>
              <a:rPr lang="en-GB" sz="3100" dirty="0" smtClean="0">
                <a:effectLst/>
              </a:rPr>
            </a:br>
            <a:r>
              <a:rPr lang="en-GB" sz="2400" b="1" dirty="0" smtClean="0">
                <a:effectLst/>
              </a:rPr>
              <a:t>4.2.2  Marketing </a:t>
            </a:r>
            <a:r>
              <a:rPr lang="en-GB" sz="2400" b="1" dirty="0">
                <a:effectLst/>
              </a:rPr>
              <a:t>capabilities</a:t>
            </a:r>
            <a:r>
              <a:rPr lang="en-GB" sz="2400" b="1" dirty="0">
                <a:effectLst/>
              </a:rPr>
              <a:t> </a:t>
            </a:r>
            <a:r>
              <a:rPr lang="en-GB" sz="2400" b="1" dirty="0" smtClean="0">
                <a:effectLst/>
              </a:rPr>
              <a:t>leading to competitive advantages</a:t>
            </a:r>
            <a:r>
              <a:rPr lang="en-GB" dirty="0">
                <a:effectLst>
                  <a:outerShdw blurRad="38100" dist="38100" dir="2700000" algn="tl" rotWithShape="0">
                    <a:srgbClr val="000000">
                      <a:alpha val="43137"/>
                    </a:srgbClr>
                  </a:outerShdw>
                </a:effectLst>
              </a:rPr>
              <a:t/>
            </a:r>
            <a:br>
              <a:rPr lang="en-GB" dirty="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16</a:t>
            </a:fld>
            <a:endParaRPr lang="en-GB"/>
          </a:p>
        </p:txBody>
      </p:sp>
    </p:spTree>
    <p:extLst>
      <p:ext uri="{BB962C8B-B14F-4D97-AF65-F5344CB8AC3E}">
        <p14:creationId xmlns:p14="http://schemas.microsoft.com/office/powerpoint/2010/main" val="2323726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53304" y="1844824"/>
            <a:ext cx="7537464" cy="3170099"/>
          </a:xfrm>
          <a:prstGeom prst="rect">
            <a:avLst/>
          </a:prstGeom>
        </p:spPr>
        <p:txBody>
          <a:bodyPr wrap="square">
            <a:spAutoFit/>
          </a:bodyPr>
          <a:lstStyle/>
          <a:p>
            <a:r>
              <a:rPr lang="en-GB" sz="2000" dirty="0" smtClean="0"/>
              <a:t> In order to expand to foreign nations, the EMNCs saunter different paths to enrich their cash positions. </a:t>
            </a:r>
          </a:p>
          <a:p>
            <a:r>
              <a:rPr lang="en-GB" sz="2000" dirty="0" smtClean="0"/>
              <a:t>For example, EMNC from India, Infosys Technologies Limited (1981) entered into a joint venture with an American consultancy firm called Kurt Salmon Associates (KSA) in 1987. The company became the first Indian company to be added to the NASDAQ-100 index.</a:t>
            </a:r>
          </a:p>
          <a:p>
            <a:endParaRPr lang="en-GB" sz="2000" dirty="0" smtClean="0"/>
          </a:p>
          <a:p>
            <a:r>
              <a:rPr lang="en-GB" sz="2000" b="1" u="sng" dirty="0" smtClean="0"/>
              <a:t>Proposition 4</a:t>
            </a:r>
            <a:r>
              <a:rPr lang="en-GB" sz="2000" dirty="0" smtClean="0"/>
              <a:t>. </a:t>
            </a:r>
          </a:p>
          <a:p>
            <a:r>
              <a:rPr lang="en-GB" sz="2000" dirty="0" smtClean="0"/>
              <a:t>An EMNC’s cash rich position facilitates its paths to build competitive advantage form home markets to developed country markets.</a:t>
            </a:r>
          </a:p>
        </p:txBody>
      </p:sp>
      <p:sp>
        <p:nvSpPr>
          <p:cNvPr id="2" name="Title 1"/>
          <p:cNvSpPr>
            <a:spLocks noGrp="1"/>
          </p:cNvSpPr>
          <p:nvPr>
            <p:ph type="title"/>
          </p:nvPr>
        </p:nvSpPr>
        <p:spPr>
          <a:xfrm>
            <a:off x="1259632" y="116632"/>
            <a:ext cx="7465456" cy="739049"/>
          </a:xfrm>
        </p:spPr>
        <p:txBody>
          <a:bodyPr>
            <a:normAutofit fontScale="90000"/>
          </a:bodyPr>
          <a:lstStyle/>
          <a:p>
            <a:r>
              <a:rPr lang="en-GB" sz="3100" dirty="0" smtClean="0">
                <a:effectLst/>
              </a:rPr>
              <a:t/>
            </a:r>
            <a:br>
              <a:rPr lang="en-GB" sz="3100" dirty="0" smtClean="0">
                <a:effectLst/>
              </a:rPr>
            </a:br>
            <a:r>
              <a:rPr lang="en-GB" sz="2400" b="1" dirty="0" smtClean="0">
                <a:effectLst/>
              </a:rPr>
              <a:t>4.2.3  Cash rich positions</a:t>
            </a:r>
            <a:r>
              <a:rPr lang="en-GB" dirty="0">
                <a:effectLst>
                  <a:outerShdw blurRad="38100" dist="38100" dir="2700000" algn="tl" rotWithShape="0">
                    <a:srgbClr val="000000">
                      <a:alpha val="43137"/>
                    </a:srgbClr>
                  </a:outerShdw>
                </a:effectLst>
              </a:rPr>
              <a:t/>
            </a:r>
            <a:br>
              <a:rPr lang="en-GB" dirty="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17</a:t>
            </a:fld>
            <a:endParaRPr lang="en-GB"/>
          </a:p>
        </p:txBody>
      </p:sp>
    </p:spTree>
    <p:extLst>
      <p:ext uri="{BB962C8B-B14F-4D97-AF65-F5344CB8AC3E}">
        <p14:creationId xmlns:p14="http://schemas.microsoft.com/office/powerpoint/2010/main" val="581262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208544" y="1340768"/>
            <a:ext cx="7518816" cy="5016758"/>
          </a:xfrm>
          <a:prstGeom prst="rect">
            <a:avLst/>
          </a:prstGeom>
        </p:spPr>
        <p:txBody>
          <a:bodyPr wrap="square">
            <a:spAutoFit/>
          </a:bodyPr>
          <a:lstStyle/>
          <a:p>
            <a:r>
              <a:rPr lang="en-GB" sz="2000" dirty="0" smtClean="0"/>
              <a:t> </a:t>
            </a:r>
            <a:r>
              <a:rPr lang="en-GB" sz="2000" b="1" dirty="0" smtClean="0"/>
              <a:t>a) In home markets</a:t>
            </a:r>
          </a:p>
          <a:p>
            <a:r>
              <a:rPr lang="en-GB" sz="2000" dirty="0" smtClean="0"/>
              <a:t>EMNC’s business ties with MNCs in the home market may have a U-shaped relationship with an EMNC’s competitive advantage in the home market. That means EMNCs’ competitive advantage tends to decline over time when their relationship with MNCs is informal, while the competitive advantage tends to improve if their relationship is formalized by the EMNCs.</a:t>
            </a:r>
          </a:p>
          <a:p>
            <a:endParaRPr lang="en-GB" sz="2000" dirty="0" smtClean="0"/>
          </a:p>
          <a:p>
            <a:r>
              <a:rPr lang="en-GB" sz="2000" b="1" dirty="0" smtClean="0"/>
              <a:t>b) In host markets</a:t>
            </a:r>
          </a:p>
          <a:p>
            <a:r>
              <a:rPr lang="en-GB" sz="2000" dirty="0"/>
              <a:t>EMNCs continue to pursue selective </a:t>
            </a:r>
            <a:r>
              <a:rPr lang="en-GB" sz="2000" dirty="0" smtClean="0"/>
              <a:t>strategic partnerships </a:t>
            </a:r>
            <a:r>
              <a:rPr lang="en-GB" sz="2000" dirty="0"/>
              <a:t>with (including acquisitions of) </a:t>
            </a:r>
            <a:r>
              <a:rPr lang="en-GB" sz="2000" dirty="0" smtClean="0"/>
              <a:t>developed-country companies </a:t>
            </a:r>
            <a:r>
              <a:rPr lang="en-GB" sz="2000" dirty="0"/>
              <a:t>that </a:t>
            </a:r>
            <a:r>
              <a:rPr lang="en-GB" sz="2000" dirty="0" smtClean="0"/>
              <a:t>will allow </a:t>
            </a:r>
            <a:r>
              <a:rPr lang="en-GB" sz="2000" dirty="0"/>
              <a:t>them to expand their product </a:t>
            </a:r>
            <a:r>
              <a:rPr lang="en-GB" sz="2000" dirty="0" smtClean="0"/>
              <a:t>and service portfolio. </a:t>
            </a:r>
          </a:p>
          <a:p>
            <a:r>
              <a:rPr lang="en-GB" sz="2000" dirty="0" smtClean="0"/>
              <a:t/>
            </a:r>
            <a:br>
              <a:rPr lang="en-GB" sz="2000" dirty="0" smtClean="0"/>
            </a:br>
            <a:r>
              <a:rPr lang="en-GB" sz="2000" b="1" u="sng" dirty="0" smtClean="0"/>
              <a:t>Proposition 5.</a:t>
            </a:r>
            <a:r>
              <a:rPr lang="en-GB" sz="2000" dirty="0" smtClean="0"/>
              <a:t> An EMNC’s strategic partnership with, or acquisition of, developed-country firms to develop its technological or distribution capabilities further help enhance its previously developed capabilities and thus its competitive advantage in developed-country markets.</a:t>
            </a:r>
          </a:p>
        </p:txBody>
      </p:sp>
      <p:sp>
        <p:nvSpPr>
          <p:cNvPr id="2" name="Title 1"/>
          <p:cNvSpPr>
            <a:spLocks noGrp="1"/>
          </p:cNvSpPr>
          <p:nvPr>
            <p:ph type="title"/>
          </p:nvPr>
        </p:nvSpPr>
        <p:spPr>
          <a:xfrm>
            <a:off x="1106448" y="260648"/>
            <a:ext cx="7465456" cy="739049"/>
          </a:xfrm>
        </p:spPr>
        <p:txBody>
          <a:bodyPr>
            <a:normAutofit fontScale="90000"/>
          </a:bodyPr>
          <a:lstStyle/>
          <a:p>
            <a:r>
              <a:rPr lang="en-GB" sz="3100" dirty="0" smtClean="0">
                <a:effectLst/>
              </a:rPr>
              <a:t/>
            </a:r>
            <a:br>
              <a:rPr lang="en-GB" sz="3100" dirty="0" smtClean="0">
                <a:effectLst/>
              </a:rPr>
            </a:br>
            <a:r>
              <a:rPr lang="en-GB" sz="2400" b="1" dirty="0" smtClean="0">
                <a:effectLst/>
              </a:rPr>
              <a:t>4.3 Stage III </a:t>
            </a:r>
            <a:br>
              <a:rPr lang="en-GB" sz="2400" b="1" dirty="0" smtClean="0">
                <a:effectLst/>
              </a:rPr>
            </a:br>
            <a:r>
              <a:rPr lang="en-GB" sz="2400" b="1" dirty="0" smtClean="0">
                <a:effectLst/>
              </a:rPr>
              <a:t>Strategic partnerships with developed country firms</a:t>
            </a:r>
            <a:r>
              <a:rPr lang="en-GB" dirty="0">
                <a:effectLst>
                  <a:outerShdw blurRad="38100" dist="38100" dir="2700000" algn="tl" rotWithShape="0">
                    <a:srgbClr val="000000">
                      <a:alpha val="43137"/>
                    </a:srgbClr>
                  </a:outerShdw>
                </a:effectLst>
              </a:rPr>
              <a:t/>
            </a:r>
            <a:br>
              <a:rPr lang="en-GB" dirty="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18</a:t>
            </a:fld>
            <a:endParaRPr lang="en-GB"/>
          </a:p>
        </p:txBody>
      </p:sp>
    </p:spTree>
    <p:extLst>
      <p:ext uri="{BB962C8B-B14F-4D97-AF65-F5344CB8AC3E}">
        <p14:creationId xmlns:p14="http://schemas.microsoft.com/office/powerpoint/2010/main" val="1360973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87624" y="1484784"/>
            <a:ext cx="7537464" cy="4093428"/>
          </a:xfrm>
          <a:prstGeom prst="rect">
            <a:avLst/>
          </a:prstGeom>
        </p:spPr>
        <p:txBody>
          <a:bodyPr wrap="square">
            <a:spAutoFit/>
          </a:bodyPr>
          <a:lstStyle/>
          <a:p>
            <a:pPr marL="342900" indent="-342900">
              <a:buFont typeface="Arial" pitchFamily="34" charset="0"/>
              <a:buChar char="•"/>
            </a:pPr>
            <a:r>
              <a:rPr lang="en-GB" sz="2000" dirty="0" smtClean="0"/>
              <a:t>Key advantages that these EMNCs have are twofold. First, it is their access to some of the world’s most dynamic growth markets with global consumers, and second, it is an immense pool of low-cost resources, be the production workers, engineers, land. For instance, Infosys Technologies Ltd. has built a new Global Education </a:t>
            </a:r>
            <a:r>
              <a:rPr lang="en-GB" sz="2000" dirty="0" err="1" smtClean="0"/>
              <a:t>Center</a:t>
            </a:r>
            <a:r>
              <a:rPr lang="en-GB" sz="2000" dirty="0" smtClean="0"/>
              <a:t> in the southern Indian city of Mysore to be able to train its workforce. Thus, the EMNCs’ ability to access, attract, and retain skilled IT professionals has enhanced their ability to compete against the incumbent MNCs.</a:t>
            </a:r>
          </a:p>
          <a:p>
            <a:pPr marL="342900" indent="-342900">
              <a:buFont typeface="Arial" pitchFamily="34" charset="0"/>
              <a:buChar char="•"/>
            </a:pPr>
            <a:r>
              <a:rPr lang="en-GB" sz="2000" dirty="0" smtClean="0"/>
              <a:t>EMNC’s ability to simultaneously sell branded products or offer solutions to niche segments in developed countries (demand side) and capabilities to optimize low-cost resources in home markets (supply side) facilitates its paths to build competitive advantage form emerging markets to developed countries.</a:t>
            </a:r>
          </a:p>
        </p:txBody>
      </p:sp>
      <p:sp>
        <p:nvSpPr>
          <p:cNvPr id="2" name="Title 1"/>
          <p:cNvSpPr>
            <a:spLocks noGrp="1"/>
          </p:cNvSpPr>
          <p:nvPr>
            <p:ph type="title"/>
          </p:nvPr>
        </p:nvSpPr>
        <p:spPr>
          <a:xfrm>
            <a:off x="1187624" y="407312"/>
            <a:ext cx="7465456" cy="739049"/>
          </a:xfrm>
        </p:spPr>
        <p:txBody>
          <a:bodyPr>
            <a:normAutofit fontScale="90000"/>
          </a:bodyPr>
          <a:lstStyle/>
          <a:p>
            <a:r>
              <a:rPr lang="en-GB" sz="3100" dirty="0" smtClean="0">
                <a:effectLst/>
              </a:rPr>
              <a:t/>
            </a:r>
            <a:br>
              <a:rPr lang="en-GB" sz="3100" dirty="0" smtClean="0">
                <a:effectLst/>
              </a:rPr>
            </a:br>
            <a:r>
              <a:rPr lang="en-GB" sz="2400" b="1" dirty="0">
                <a:effectLst/>
              </a:rPr>
              <a:t>4.4. Observing a dynamic evolutionary process for </a:t>
            </a:r>
            <a:r>
              <a:rPr lang="en-GB" sz="2400" b="1" dirty="0" smtClean="0">
                <a:effectLst/>
              </a:rPr>
              <a:t>the EMNCs’ development </a:t>
            </a:r>
            <a:r>
              <a:rPr lang="en-GB" sz="2400" b="1" dirty="0">
                <a:effectLst/>
              </a:rPr>
              <a:t>of competitive advantage</a:t>
            </a:r>
            <a:r>
              <a:rPr lang="en-GB" dirty="0">
                <a:effectLst>
                  <a:outerShdw blurRad="38100" dist="38100" dir="2700000" algn="tl" rotWithShape="0">
                    <a:srgbClr val="000000">
                      <a:alpha val="43137"/>
                    </a:srgbClr>
                  </a:outerShdw>
                </a:effectLst>
              </a:rPr>
              <a:t/>
            </a:r>
            <a:br>
              <a:rPr lang="en-GB" dirty="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19</a:t>
            </a:fld>
            <a:endParaRPr lang="en-GB"/>
          </a:p>
        </p:txBody>
      </p:sp>
    </p:spTree>
    <p:extLst>
      <p:ext uri="{BB962C8B-B14F-4D97-AF65-F5344CB8AC3E}">
        <p14:creationId xmlns:p14="http://schemas.microsoft.com/office/powerpoint/2010/main" val="2081159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700808"/>
            <a:ext cx="6840760" cy="3960440"/>
          </a:xfrm>
        </p:spPr>
        <p:txBody>
          <a:bodyPr>
            <a:noAutofit/>
          </a:bodyPr>
          <a:lstStyle/>
          <a:p>
            <a:pPr algn="l"/>
            <a:r>
              <a:rPr lang="en-GB" sz="2800" b="0" i="0" dirty="0" smtClean="0">
                <a:solidFill>
                  <a:srgbClr val="000000"/>
                </a:solidFill>
                <a:effectLst/>
                <a:latin typeface="AdvOT863180fb"/>
              </a:rPr>
              <a:t/>
            </a:r>
            <a:br>
              <a:rPr lang="en-GB" sz="2800" b="0" i="0" dirty="0" smtClean="0">
                <a:solidFill>
                  <a:srgbClr val="000000"/>
                </a:solidFill>
                <a:effectLst/>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fi-FI" sz="2800" dirty="0" smtClean="0"/>
              <a:t/>
            </a:r>
            <a:br>
              <a:rPr lang="fi-FI" sz="2800" dirty="0" smtClean="0"/>
            </a:b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574328" y="1556792"/>
            <a:ext cx="7150760" cy="3785652"/>
          </a:xfrm>
          <a:prstGeom prst="rect">
            <a:avLst/>
          </a:prstGeom>
        </p:spPr>
        <p:txBody>
          <a:bodyPr wrap="square">
            <a:spAutoFit/>
          </a:bodyPr>
          <a:lstStyle/>
          <a:p>
            <a:pPr marL="342900" indent="-342900">
              <a:buFont typeface="Arial" pitchFamily="34" charset="0"/>
              <a:buChar char="•"/>
            </a:pPr>
            <a:r>
              <a:rPr lang="en-GB" sz="2400" dirty="0" smtClean="0"/>
              <a:t>Introduction</a:t>
            </a:r>
          </a:p>
          <a:p>
            <a:endParaRPr lang="en-GB" sz="2400" dirty="0" smtClean="0"/>
          </a:p>
          <a:p>
            <a:pPr marL="342900" indent="-342900">
              <a:buFont typeface="Arial" pitchFamily="34" charset="0"/>
              <a:buChar char="•"/>
            </a:pPr>
            <a:r>
              <a:rPr lang="en-GB" sz="2400" dirty="0" smtClean="0"/>
              <a:t>Literature review</a:t>
            </a:r>
          </a:p>
          <a:p>
            <a:endParaRPr lang="en-GB" sz="2400" dirty="0" smtClean="0"/>
          </a:p>
          <a:p>
            <a:pPr marL="342900" indent="-342900">
              <a:buFont typeface="Arial" pitchFamily="34" charset="0"/>
              <a:buChar char="•"/>
            </a:pPr>
            <a:r>
              <a:rPr lang="en-GB" sz="2400" dirty="0" smtClean="0"/>
              <a:t>Research methods</a:t>
            </a:r>
          </a:p>
          <a:p>
            <a:endParaRPr lang="en-GB" sz="2400" dirty="0" smtClean="0"/>
          </a:p>
          <a:p>
            <a:pPr marL="342900" indent="-342900">
              <a:buFont typeface="Arial" pitchFamily="34" charset="0"/>
              <a:buChar char="•"/>
            </a:pPr>
            <a:r>
              <a:rPr lang="en-GB" sz="2400" dirty="0" smtClean="0"/>
              <a:t>Factors that affect the EMNCs’ competitive advantage</a:t>
            </a:r>
          </a:p>
          <a:p>
            <a:endParaRPr lang="en-GB" sz="2400" dirty="0" smtClean="0"/>
          </a:p>
          <a:p>
            <a:pPr marL="342900" indent="-342900">
              <a:buFont typeface="Arial" pitchFamily="34" charset="0"/>
              <a:buChar char="•"/>
            </a:pPr>
            <a:r>
              <a:rPr lang="en-GB" sz="2400" dirty="0" smtClean="0"/>
              <a:t>Conclusion</a:t>
            </a:r>
          </a:p>
          <a:p>
            <a:endParaRPr lang="en-GB" sz="2400" dirty="0"/>
          </a:p>
        </p:txBody>
      </p:sp>
      <p:sp>
        <p:nvSpPr>
          <p:cNvPr id="3" name="Slide Number Placeholder 2"/>
          <p:cNvSpPr>
            <a:spLocks noGrp="1"/>
          </p:cNvSpPr>
          <p:nvPr>
            <p:ph type="sldNum" sz="quarter" idx="12"/>
          </p:nvPr>
        </p:nvSpPr>
        <p:spPr/>
        <p:txBody>
          <a:bodyPr/>
          <a:lstStyle/>
          <a:p>
            <a:fld id="{7DF0B4DE-4D7C-40B7-ADED-5812A658AB07}" type="slidenum">
              <a:rPr lang="en-GB" smtClean="0"/>
              <a:t>2</a:t>
            </a:fld>
            <a:endParaRPr lang="en-GB"/>
          </a:p>
        </p:txBody>
      </p:sp>
      <p:sp>
        <p:nvSpPr>
          <p:cNvPr id="7" name="Title 7"/>
          <p:cNvSpPr txBox="1">
            <a:spLocks/>
          </p:cNvSpPr>
          <p:nvPr/>
        </p:nvSpPr>
        <p:spPr>
          <a:xfrm>
            <a:off x="1907704" y="274638"/>
            <a:ext cx="6160728" cy="58104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3200" dirty="0" smtClean="0"/>
              <a:t>CONTENT</a:t>
            </a:r>
            <a:endParaRPr lang="en-GB" sz="3200" dirty="0"/>
          </a:p>
        </p:txBody>
      </p:sp>
    </p:spTree>
    <p:extLst>
      <p:ext uri="{BB962C8B-B14F-4D97-AF65-F5344CB8AC3E}">
        <p14:creationId xmlns:p14="http://schemas.microsoft.com/office/powerpoint/2010/main" val="3888895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87624" y="1628800"/>
            <a:ext cx="7537464" cy="4093428"/>
          </a:xfrm>
          <a:prstGeom prst="rect">
            <a:avLst/>
          </a:prstGeom>
        </p:spPr>
        <p:txBody>
          <a:bodyPr wrap="square">
            <a:spAutoFit/>
          </a:bodyPr>
          <a:lstStyle/>
          <a:p>
            <a:pPr marL="342900" indent="-342900">
              <a:buFont typeface="Arial" pitchFamily="34" charset="0"/>
              <a:buChar char="•"/>
            </a:pPr>
            <a:r>
              <a:rPr lang="en-GB" sz="2000" dirty="0" smtClean="0"/>
              <a:t>Key advantages that these EMNCs have are twofold. First, it is their access to some of the world’s most dynamic growth markets with global consumers, and second, it is an immense pool of low-cost resources, be the production workers, engineers, land. For instance, Infosys Technologies Ltd. has built a new Global Education </a:t>
            </a:r>
            <a:r>
              <a:rPr lang="en-GB" sz="2000" dirty="0" err="1" smtClean="0"/>
              <a:t>Center</a:t>
            </a:r>
            <a:r>
              <a:rPr lang="en-GB" sz="2000" dirty="0" smtClean="0"/>
              <a:t> in the southern Indian city of Mysore to be able to train its workforce. Thus, the EMNCs’ ability to access, attract, and retain skilled IT professionals has enhanced their ability to compete against the incumbent MNCs.</a:t>
            </a:r>
          </a:p>
          <a:p>
            <a:pPr marL="342900" indent="-342900">
              <a:buFont typeface="Arial" pitchFamily="34" charset="0"/>
              <a:buChar char="•"/>
            </a:pPr>
            <a:r>
              <a:rPr lang="en-GB" sz="2000" dirty="0" smtClean="0"/>
              <a:t>EMNC’s ability to simultaneously sell branded products or offer solutions to niche segments in developed countries (demand side) and capabilities to optimize low-cost resources in home markets (supply side) facilitates its paths to build competitive advantage form emerging markets to developed countries.</a:t>
            </a:r>
          </a:p>
        </p:txBody>
      </p:sp>
      <p:sp>
        <p:nvSpPr>
          <p:cNvPr id="2" name="Title 1"/>
          <p:cNvSpPr>
            <a:spLocks noGrp="1"/>
          </p:cNvSpPr>
          <p:nvPr>
            <p:ph type="title"/>
          </p:nvPr>
        </p:nvSpPr>
        <p:spPr>
          <a:xfrm>
            <a:off x="1176184" y="332656"/>
            <a:ext cx="7465456" cy="739049"/>
          </a:xfrm>
        </p:spPr>
        <p:txBody>
          <a:bodyPr>
            <a:normAutofit fontScale="90000"/>
          </a:bodyPr>
          <a:lstStyle/>
          <a:p>
            <a:r>
              <a:rPr lang="en-GB" sz="3100" dirty="0" smtClean="0">
                <a:effectLst/>
              </a:rPr>
              <a:t/>
            </a:r>
            <a:br>
              <a:rPr lang="en-GB" sz="3100" dirty="0" smtClean="0">
                <a:effectLst/>
              </a:rPr>
            </a:br>
            <a:r>
              <a:rPr lang="en-GB" sz="2400" b="1" dirty="0">
                <a:effectLst/>
              </a:rPr>
              <a:t>4.4. Observing a dynamic evolutionary process for </a:t>
            </a:r>
            <a:r>
              <a:rPr lang="en-GB" sz="2400" b="1" dirty="0" smtClean="0">
                <a:effectLst/>
              </a:rPr>
              <a:t>the EMNCs’ development </a:t>
            </a:r>
            <a:r>
              <a:rPr lang="en-GB" sz="2400" b="1" dirty="0">
                <a:effectLst/>
              </a:rPr>
              <a:t>of competitive advantage</a:t>
            </a:r>
            <a:r>
              <a:rPr lang="en-GB" dirty="0">
                <a:effectLst>
                  <a:outerShdw blurRad="38100" dist="38100" dir="2700000" algn="tl" rotWithShape="0">
                    <a:srgbClr val="000000">
                      <a:alpha val="43137"/>
                    </a:srgbClr>
                  </a:outerShdw>
                </a:effectLst>
              </a:rPr>
              <a:t/>
            </a:r>
            <a:br>
              <a:rPr lang="en-GB" dirty="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20</a:t>
            </a:fld>
            <a:endParaRPr lang="en-GB"/>
          </a:p>
        </p:txBody>
      </p:sp>
    </p:spTree>
    <p:extLst>
      <p:ext uri="{BB962C8B-B14F-4D97-AF65-F5344CB8AC3E}">
        <p14:creationId xmlns:p14="http://schemas.microsoft.com/office/powerpoint/2010/main" val="4206091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87624" y="1484784"/>
            <a:ext cx="7537464" cy="4093428"/>
          </a:xfrm>
          <a:prstGeom prst="rect">
            <a:avLst/>
          </a:prstGeom>
        </p:spPr>
        <p:txBody>
          <a:bodyPr wrap="square">
            <a:spAutoFit/>
          </a:bodyPr>
          <a:lstStyle/>
          <a:p>
            <a:pPr marL="342900" indent="-342900">
              <a:buFont typeface="Arial" pitchFamily="34" charset="0"/>
              <a:buChar char="•"/>
            </a:pPr>
            <a:r>
              <a:rPr lang="en-GB" sz="2000" dirty="0" smtClean="0"/>
              <a:t>Key advantages that these EMNCs have are twofold. First, it is their access to some of the world’s most dynamic growth markets with global consumers, and second, it is an immense pool of low-cost resources, be the production workers, engineers, land. For instance, Infosys Technologies Ltd. has built a new Global Education </a:t>
            </a:r>
            <a:r>
              <a:rPr lang="en-GB" sz="2000" dirty="0" err="1" smtClean="0"/>
              <a:t>Center</a:t>
            </a:r>
            <a:r>
              <a:rPr lang="en-GB" sz="2000" dirty="0" smtClean="0"/>
              <a:t> in the southern Indian city of Mysore to be able to train its workforce. Thus, the EMNCs’ ability to access, attract, and retain skilled IT professionals has enhanced their ability to compete against the incumbent MNCs.</a:t>
            </a:r>
          </a:p>
          <a:p>
            <a:pPr marL="342900" indent="-342900">
              <a:buFont typeface="Arial" pitchFamily="34" charset="0"/>
              <a:buChar char="•"/>
            </a:pPr>
            <a:r>
              <a:rPr lang="en-GB" sz="2000" dirty="0" smtClean="0"/>
              <a:t>EMNC’s ability to simultaneously sell branded products or offer solutions to niche segments in developed countries (demand side) and capabilities to optimize low-cost resources in home markets (supply side) facilitates its paths to build competitive advantage form emerging markets to developed countries.</a:t>
            </a:r>
          </a:p>
        </p:txBody>
      </p:sp>
      <p:sp>
        <p:nvSpPr>
          <p:cNvPr id="2" name="Title 1"/>
          <p:cNvSpPr>
            <a:spLocks noGrp="1"/>
          </p:cNvSpPr>
          <p:nvPr>
            <p:ph type="title"/>
          </p:nvPr>
        </p:nvSpPr>
        <p:spPr>
          <a:xfrm>
            <a:off x="1206704" y="332656"/>
            <a:ext cx="7104345" cy="792088"/>
          </a:xfrm>
        </p:spPr>
        <p:txBody>
          <a:bodyPr>
            <a:normAutofit fontScale="90000"/>
          </a:bodyPr>
          <a:lstStyle/>
          <a:p>
            <a:r>
              <a:rPr lang="en-GB" sz="3100" dirty="0" smtClean="0">
                <a:effectLst/>
              </a:rPr>
              <a:t/>
            </a:r>
            <a:br>
              <a:rPr lang="en-GB" sz="3100" dirty="0" smtClean="0">
                <a:effectLst/>
              </a:rPr>
            </a:br>
            <a:r>
              <a:rPr lang="en-GB" sz="2400" b="1" dirty="0">
                <a:effectLst/>
              </a:rPr>
              <a:t>4.4. Observing a dynamic evolutionary process for </a:t>
            </a:r>
            <a:r>
              <a:rPr lang="en-GB" sz="2400" b="1" dirty="0" smtClean="0">
                <a:effectLst/>
              </a:rPr>
              <a:t>the EMNCs’ development </a:t>
            </a:r>
            <a:r>
              <a:rPr lang="en-GB" sz="2400" b="1" dirty="0">
                <a:effectLst/>
              </a:rPr>
              <a:t>of competitive advantage</a:t>
            </a:r>
            <a:r>
              <a:rPr lang="en-GB" dirty="0">
                <a:effectLst>
                  <a:outerShdw blurRad="38100" dist="38100" dir="2700000" algn="tl" rotWithShape="0">
                    <a:srgbClr val="000000">
                      <a:alpha val="43137"/>
                    </a:srgbClr>
                  </a:outerShdw>
                </a:effectLst>
              </a:rPr>
              <a:t/>
            </a:r>
            <a:br>
              <a:rPr lang="en-GB" dirty="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21</a:t>
            </a:fld>
            <a:endParaRPr lang="en-GB"/>
          </a:p>
        </p:txBody>
      </p:sp>
    </p:spTree>
    <p:extLst>
      <p:ext uri="{BB962C8B-B14F-4D97-AF65-F5344CB8AC3E}">
        <p14:creationId xmlns:p14="http://schemas.microsoft.com/office/powerpoint/2010/main" val="4206091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2" name="Title 1"/>
          <p:cNvSpPr>
            <a:spLocks noGrp="1"/>
          </p:cNvSpPr>
          <p:nvPr>
            <p:ph type="title"/>
          </p:nvPr>
        </p:nvSpPr>
        <p:spPr>
          <a:xfrm>
            <a:off x="1043608" y="0"/>
            <a:ext cx="7498080" cy="1143000"/>
          </a:xfrm>
        </p:spPr>
        <p:txBody>
          <a:bodyPr>
            <a:normAutofit fontScale="90000"/>
          </a:bodyPr>
          <a:lstStyle/>
          <a:p>
            <a:r>
              <a:rPr lang="en-GB" sz="3100" dirty="0" smtClean="0">
                <a:effectLst>
                  <a:outerShdw blurRad="38100" dist="38100" dir="2700000" algn="tl">
                    <a:srgbClr val="000000">
                      <a:alpha val="43137"/>
                    </a:srgbClr>
                  </a:outerShdw>
                </a:effectLst>
              </a:rPr>
              <a:t/>
            </a:r>
            <a:br>
              <a:rPr lang="en-GB" sz="3100" dirty="0" smtClean="0">
                <a:effectLst>
                  <a:outerShdw blurRad="38100" dist="38100" dir="2700000" algn="tl">
                    <a:srgbClr val="000000">
                      <a:alpha val="43137"/>
                    </a:srgbClr>
                  </a:outerShdw>
                </a:effectLst>
              </a:rPr>
            </a:br>
            <a:r>
              <a:rPr lang="en-GB" sz="2200" b="1" dirty="0" smtClean="0">
                <a:effectLst/>
              </a:rPr>
              <a:t>4.5. Framework to explain the paths of building EMNCs’ competitive advantage from home markets to developed countries.</a:t>
            </a:r>
            <a:r>
              <a:rPr lang="en-GB" dirty="0" smtClean="0">
                <a:effectLst>
                  <a:outerShdw blurRad="38100" dist="38100" dir="2700000" algn="tl" rotWithShape="0">
                    <a:srgbClr val="000000">
                      <a:alpha val="43137"/>
                    </a:srgbClr>
                  </a:outerShdw>
                </a:effectLst>
              </a:rPr>
              <a:t/>
            </a:r>
            <a:br>
              <a:rPr lang="en-GB" dirty="0" smtClean="0">
                <a:effectLst>
                  <a:outerShdw blurRad="38100" dist="38100" dir="2700000" algn="tl" rotWithShape="0">
                    <a:srgbClr val="000000">
                      <a:alpha val="43137"/>
                    </a:srgbClr>
                  </a:outerShdw>
                </a:effectLst>
              </a:rPr>
            </a:br>
            <a:endParaRPr lang="en-GB" dirty="0">
              <a:effectLst>
                <a:outerShdw blurRad="38100" dist="38100" dir="2700000" algn="tl" rotWithShape="0">
                  <a:srgbClr val="000000">
                    <a:alpha val="43137"/>
                  </a:srgbClr>
                </a:outerShdw>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22</a:t>
            </a:fld>
            <a:endParaRPr lang="en-GB"/>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052736"/>
            <a:ext cx="7344816" cy="5683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6091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024880" y="1556792"/>
            <a:ext cx="7920880" cy="4093428"/>
          </a:xfrm>
          <a:prstGeom prst="rect">
            <a:avLst/>
          </a:prstGeom>
        </p:spPr>
        <p:txBody>
          <a:bodyPr wrap="square">
            <a:spAutoFit/>
          </a:bodyPr>
          <a:lstStyle/>
          <a:p>
            <a:pPr marL="342900" indent="-342900">
              <a:buFont typeface="Arial" pitchFamily="34" charset="0"/>
              <a:buChar char="•"/>
            </a:pPr>
            <a:r>
              <a:rPr lang="en-GB" sz="2000" dirty="0" smtClean="0"/>
              <a:t>Difficult environmental conditions at home such as a weak institutional context, price-sensitive consumers, instead of acting as impediments, have helped EMNCs that to develop unique competencies to compete successfully in foreign markets. </a:t>
            </a:r>
          </a:p>
          <a:p>
            <a:pPr marL="342900" indent="-342900">
              <a:buFont typeface="Arial" pitchFamily="34" charset="0"/>
              <a:buChar char="•"/>
            </a:pPr>
            <a:r>
              <a:rPr lang="en-GB" sz="2000" dirty="0" smtClean="0"/>
              <a:t>EMNCs have been focusing on growth, even if this means lower profitability. They attempt to add new customers and continuously seek for new growth engines by adding new product and service lines.</a:t>
            </a:r>
          </a:p>
          <a:p>
            <a:pPr marL="342900" indent="-342900">
              <a:buFont typeface="Arial" pitchFamily="34" charset="0"/>
              <a:buChar char="•"/>
            </a:pPr>
            <a:r>
              <a:rPr lang="en-GB" sz="2000" dirty="0" smtClean="0"/>
              <a:t>EMNCs expand quickly by relying on partnerships and joint ventures, or take advantage of using R&amp;D labs </a:t>
            </a:r>
          </a:p>
          <a:p>
            <a:pPr marL="342900" indent="-342900">
              <a:buFont typeface="Arial" pitchFamily="34" charset="0"/>
              <a:buChar char="•"/>
            </a:pPr>
            <a:r>
              <a:rPr lang="en-GB" sz="2000" dirty="0" smtClean="0"/>
              <a:t>The knowledge and experience gained through their relationships with the trade associations, institutions of higher education and MNCs in the home nations, combined with their cash-rich positions, enables them to enter into partnerships and sometimes even acquire firms from developed countries.</a:t>
            </a:r>
            <a:endParaRPr lang="en-GB" sz="2000" dirty="0" smtClean="0"/>
          </a:p>
        </p:txBody>
      </p:sp>
      <p:sp>
        <p:nvSpPr>
          <p:cNvPr id="2" name="Title 1"/>
          <p:cNvSpPr>
            <a:spLocks noGrp="1"/>
          </p:cNvSpPr>
          <p:nvPr>
            <p:ph type="title"/>
          </p:nvPr>
        </p:nvSpPr>
        <p:spPr>
          <a:xfrm>
            <a:off x="1024880" y="188640"/>
            <a:ext cx="7393448" cy="1099089"/>
          </a:xfrm>
        </p:spPr>
        <p:txBody>
          <a:bodyPr>
            <a:normAutofit/>
          </a:bodyPr>
          <a:lstStyle/>
          <a:p>
            <a:r>
              <a:rPr lang="en-GB" sz="2200" b="1" dirty="0" smtClean="0">
                <a:solidFill>
                  <a:srgbClr val="534949">
                    <a:satMod val="130000"/>
                  </a:srgbClr>
                </a:solidFill>
                <a:effectLst/>
              </a:rPr>
              <a:t>4.5</a:t>
            </a:r>
            <a:r>
              <a:rPr lang="en-GB" sz="2200" b="1" dirty="0">
                <a:solidFill>
                  <a:srgbClr val="534949">
                    <a:satMod val="130000"/>
                  </a:srgbClr>
                </a:solidFill>
                <a:effectLst/>
              </a:rPr>
              <a:t>. Framework to explain the paths of building EMNCs’ competitive advantage from home markets to developed countries</a:t>
            </a:r>
            <a:r>
              <a:rPr lang="en-GB" sz="2200" b="1" dirty="0" smtClean="0">
                <a:solidFill>
                  <a:srgbClr val="534949">
                    <a:satMod val="130000"/>
                  </a:srgbClr>
                </a:solidFill>
                <a:effectLst/>
              </a:rPr>
              <a:t>.</a:t>
            </a:r>
            <a:endParaRPr lang="en-GB" dirty="0">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23</a:t>
            </a:fld>
            <a:endParaRPr lang="en-GB"/>
          </a:p>
        </p:txBody>
      </p:sp>
    </p:spTree>
    <p:extLst>
      <p:ext uri="{BB962C8B-B14F-4D97-AF65-F5344CB8AC3E}">
        <p14:creationId xmlns:p14="http://schemas.microsoft.com/office/powerpoint/2010/main" val="1663179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87624" y="1628800"/>
            <a:ext cx="7681128" cy="2862322"/>
          </a:xfrm>
          <a:prstGeom prst="rect">
            <a:avLst/>
          </a:prstGeom>
        </p:spPr>
        <p:txBody>
          <a:bodyPr wrap="square">
            <a:spAutoFit/>
          </a:bodyPr>
          <a:lstStyle/>
          <a:p>
            <a:pPr marL="342900" indent="-342900">
              <a:buFont typeface="Arial" pitchFamily="34" charset="0"/>
              <a:buChar char="•"/>
            </a:pPr>
            <a:r>
              <a:rPr lang="en-GB" sz="2000" dirty="0" smtClean="0"/>
              <a:t>Knowledge is one of the most important factors influencing EMNCs competitive advantage.</a:t>
            </a:r>
          </a:p>
          <a:p>
            <a:pPr marL="342900" indent="-342900">
              <a:buFont typeface="Arial" pitchFamily="34" charset="0"/>
              <a:buChar char="•"/>
            </a:pPr>
            <a:r>
              <a:rPr lang="en-GB" sz="2000" dirty="0" smtClean="0"/>
              <a:t>To gain competitive advantages, EMNCs have to have c</a:t>
            </a:r>
            <a:r>
              <a:rPr lang="en-GB" sz="2000" dirty="0" smtClean="0"/>
              <a:t>apability to find a global market for their products on the demand side</a:t>
            </a:r>
          </a:p>
          <a:p>
            <a:pPr marL="342900" indent="-342900">
              <a:buFont typeface="Arial" pitchFamily="34" charset="0"/>
              <a:buChar char="•"/>
            </a:pPr>
            <a:r>
              <a:rPr lang="en-GB" sz="2000" dirty="0" smtClean="0"/>
              <a:t>EMNCs need a clear strategy and organizational confidence as well as a passion for learning to become a global player: EMNCs have pursued a set of innovative strategies. The first is developing breakthrough innovations for an individual emerging market, such as China or India. The second step is transferring these innovations selectively to developed-country markets.</a:t>
            </a:r>
          </a:p>
        </p:txBody>
      </p:sp>
      <p:sp>
        <p:nvSpPr>
          <p:cNvPr id="2" name="Title 1"/>
          <p:cNvSpPr>
            <a:spLocks noGrp="1"/>
          </p:cNvSpPr>
          <p:nvPr>
            <p:ph type="title"/>
          </p:nvPr>
        </p:nvSpPr>
        <p:spPr>
          <a:xfrm>
            <a:off x="1043608" y="260648"/>
            <a:ext cx="7128792" cy="1008112"/>
          </a:xfrm>
        </p:spPr>
        <p:txBody>
          <a:bodyPr>
            <a:normAutofit/>
          </a:bodyPr>
          <a:lstStyle/>
          <a:p>
            <a:pPr algn="ctr"/>
            <a:r>
              <a:rPr lang="en-GB" sz="2400" b="1" dirty="0" smtClean="0">
                <a:solidFill>
                  <a:srgbClr val="534949">
                    <a:satMod val="130000"/>
                  </a:srgbClr>
                </a:solidFill>
                <a:effectLst/>
              </a:rPr>
              <a:t>5. Conclusion</a:t>
            </a:r>
            <a:endParaRPr lang="en-GB" sz="2400" b="1" dirty="0">
              <a:effectLst/>
            </a:endParaRPr>
          </a:p>
        </p:txBody>
      </p:sp>
      <p:sp>
        <p:nvSpPr>
          <p:cNvPr id="3" name="Slide Number Placeholder 2"/>
          <p:cNvSpPr>
            <a:spLocks noGrp="1"/>
          </p:cNvSpPr>
          <p:nvPr>
            <p:ph type="sldNum" sz="quarter" idx="12"/>
          </p:nvPr>
        </p:nvSpPr>
        <p:spPr/>
        <p:txBody>
          <a:bodyPr/>
          <a:lstStyle/>
          <a:p>
            <a:fld id="{7DF0B4DE-4D7C-40B7-ADED-5812A658AB07}" type="slidenum">
              <a:rPr lang="en-GB" smtClean="0"/>
              <a:t>24</a:t>
            </a:fld>
            <a:endParaRPr lang="en-GB"/>
          </a:p>
        </p:txBody>
      </p:sp>
    </p:spTree>
    <p:extLst>
      <p:ext uri="{BB962C8B-B14F-4D97-AF65-F5344CB8AC3E}">
        <p14:creationId xmlns:p14="http://schemas.microsoft.com/office/powerpoint/2010/main" val="514082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700808"/>
            <a:ext cx="6840760" cy="3960440"/>
          </a:xfrm>
        </p:spPr>
        <p:txBody>
          <a:bodyPr>
            <a:noAutofit/>
          </a:bodyPr>
          <a:lstStyle/>
          <a:p>
            <a:pPr algn="l"/>
            <a:r>
              <a:rPr lang="en-GB" sz="2800" b="0" i="0" dirty="0" smtClean="0">
                <a:solidFill>
                  <a:srgbClr val="000000"/>
                </a:solidFill>
                <a:effectLst/>
                <a:latin typeface="AdvOT863180fb"/>
              </a:rPr>
              <a:t/>
            </a:r>
            <a:br>
              <a:rPr lang="en-GB" sz="2800" b="0" i="0" dirty="0" smtClean="0">
                <a:solidFill>
                  <a:srgbClr val="000000"/>
                </a:solidFill>
                <a:effectLst/>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fi-FI" sz="2800" dirty="0" smtClean="0"/>
              <a:t/>
            </a:r>
            <a:br>
              <a:rPr lang="fi-FI" sz="2800" dirty="0" smtClean="0"/>
            </a:b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81016" y="1556792"/>
            <a:ext cx="7560840" cy="4216539"/>
          </a:xfrm>
          <a:prstGeom prst="rect">
            <a:avLst/>
          </a:prstGeom>
        </p:spPr>
        <p:txBody>
          <a:bodyPr wrap="square">
            <a:spAutoFit/>
          </a:bodyPr>
          <a:lstStyle/>
          <a:p>
            <a:pPr marL="342900" indent="-342900">
              <a:buFont typeface="Arial" pitchFamily="34" charset="0"/>
              <a:buChar char="•"/>
            </a:pPr>
            <a:r>
              <a:rPr lang="en-GB" sz="2000" dirty="0" smtClean="0"/>
              <a:t>Emerging Market Multinational Companies (EMNCs) have recently shown an unprecedented increase in numbers. Firms based in emerging markets is predicted to grow up to 45 per cents by 2025 (CNBC News, 2013).</a:t>
            </a:r>
          </a:p>
          <a:p>
            <a:endParaRPr lang="en-GB" sz="2000" dirty="0" smtClean="0"/>
          </a:p>
          <a:p>
            <a:pPr marL="342900" indent="-342900">
              <a:buFont typeface="Arial" pitchFamily="34" charset="0"/>
              <a:buChar char="•"/>
            </a:pPr>
            <a:r>
              <a:rPr lang="en-GB" sz="2000" dirty="0" smtClean="0"/>
              <a:t>Since 2000, substantial FDI from EMNCs has been targeted toward developed markets (OECD, 2006) in both resource industries and higher-value adding activities. (</a:t>
            </a:r>
            <a:r>
              <a:rPr lang="en-GB" sz="2000" dirty="0" err="1" smtClean="0"/>
              <a:t>Aulakh</a:t>
            </a:r>
            <a:r>
              <a:rPr lang="en-GB" sz="2000" dirty="0" smtClean="0"/>
              <a:t>, 2007; Bartlett &amp; </a:t>
            </a:r>
            <a:r>
              <a:rPr lang="en-GB" sz="2000" dirty="0" err="1" smtClean="0"/>
              <a:t>Goshal</a:t>
            </a:r>
            <a:r>
              <a:rPr lang="en-GB" sz="2000" dirty="0" smtClean="0"/>
              <a:t>, 2000; </a:t>
            </a:r>
            <a:r>
              <a:rPr lang="en-GB" sz="2000" dirty="0" err="1" smtClean="0"/>
              <a:t>Cuervo-Cazurra</a:t>
            </a:r>
            <a:r>
              <a:rPr lang="en-GB" sz="2000" dirty="0" smtClean="0"/>
              <a:t> &amp; </a:t>
            </a:r>
            <a:r>
              <a:rPr lang="en-GB" sz="2000" dirty="0" err="1" smtClean="0"/>
              <a:t>Genc</a:t>
            </a:r>
            <a:r>
              <a:rPr lang="en-GB" sz="2000" dirty="0" smtClean="0"/>
              <a:t>, 2008; </a:t>
            </a:r>
            <a:r>
              <a:rPr lang="en-GB" sz="2000" dirty="0" err="1" smtClean="0"/>
              <a:t>Ramamurti</a:t>
            </a:r>
            <a:r>
              <a:rPr lang="en-GB" sz="2000" dirty="0" smtClean="0"/>
              <a:t> &amp; Singh, 2009).</a:t>
            </a:r>
          </a:p>
          <a:p>
            <a:endParaRPr lang="en-GB" sz="2000" dirty="0" smtClean="0"/>
          </a:p>
          <a:p>
            <a:pPr marL="342900" indent="-342900">
              <a:buFont typeface="Arial" pitchFamily="34" charset="0"/>
              <a:buChar char="•"/>
            </a:pPr>
            <a:r>
              <a:rPr lang="en-GB" sz="2000" dirty="0" smtClean="0"/>
              <a:t>Despite the disadvantages of being late entrants, EMNCs like Tata Motors, Lenovo, and </a:t>
            </a:r>
            <a:r>
              <a:rPr lang="en-GB" sz="2000" dirty="0" err="1" smtClean="0"/>
              <a:t>Natura</a:t>
            </a:r>
            <a:r>
              <a:rPr lang="en-GB" sz="2000" dirty="0" smtClean="0"/>
              <a:t> still succeed </a:t>
            </a:r>
            <a:r>
              <a:rPr lang="en-GB" sz="2000" dirty="0" smtClean="0"/>
              <a:t>in developed-country markets. </a:t>
            </a:r>
          </a:p>
          <a:p>
            <a:endParaRPr lang="en-GB" sz="2400" dirty="0" smtClean="0"/>
          </a:p>
          <a:p>
            <a:endParaRPr lang="en-GB" sz="2400" dirty="0"/>
          </a:p>
        </p:txBody>
      </p:sp>
      <p:sp>
        <p:nvSpPr>
          <p:cNvPr id="3" name="Slide Number Placeholder 2"/>
          <p:cNvSpPr>
            <a:spLocks noGrp="1"/>
          </p:cNvSpPr>
          <p:nvPr>
            <p:ph type="sldNum" sz="quarter" idx="12"/>
          </p:nvPr>
        </p:nvSpPr>
        <p:spPr/>
        <p:txBody>
          <a:bodyPr/>
          <a:lstStyle/>
          <a:p>
            <a:fld id="{7DF0B4DE-4D7C-40B7-ADED-5812A658AB07}" type="slidenum">
              <a:rPr lang="en-GB" smtClean="0"/>
              <a:t>3</a:t>
            </a:fld>
            <a:endParaRPr lang="en-GB"/>
          </a:p>
        </p:txBody>
      </p:sp>
      <p:sp>
        <p:nvSpPr>
          <p:cNvPr id="7" name="Title 7"/>
          <p:cNvSpPr txBox="1">
            <a:spLocks/>
          </p:cNvSpPr>
          <p:nvPr/>
        </p:nvSpPr>
        <p:spPr>
          <a:xfrm>
            <a:off x="1691680" y="274638"/>
            <a:ext cx="6160728" cy="58104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514350" indent="-514350" algn="ctr">
              <a:buFont typeface="+mj-lt"/>
              <a:buAutoNum type="arabicPeriod"/>
            </a:pPr>
            <a:r>
              <a:rPr lang="en-GB" sz="2200" b="1" dirty="0" smtClean="0">
                <a:effectLst/>
              </a:rPr>
              <a:t>Introduction</a:t>
            </a:r>
            <a:endParaRPr lang="en-GB" sz="2200" b="1" dirty="0">
              <a:effectLst/>
            </a:endParaRPr>
          </a:p>
        </p:txBody>
      </p:sp>
    </p:spTree>
    <p:extLst>
      <p:ext uri="{BB962C8B-B14F-4D97-AF65-F5344CB8AC3E}">
        <p14:creationId xmlns:p14="http://schemas.microsoft.com/office/powerpoint/2010/main" val="317210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700808"/>
            <a:ext cx="6840760" cy="3960440"/>
          </a:xfrm>
        </p:spPr>
        <p:txBody>
          <a:bodyPr>
            <a:noAutofit/>
          </a:bodyPr>
          <a:lstStyle/>
          <a:p>
            <a:pPr algn="l"/>
            <a:r>
              <a:rPr lang="en-GB" sz="2800" b="0" i="0" dirty="0" smtClean="0">
                <a:solidFill>
                  <a:srgbClr val="000000"/>
                </a:solidFill>
                <a:effectLst/>
                <a:latin typeface="AdvOT863180fb"/>
              </a:rPr>
              <a:t/>
            </a:r>
            <a:br>
              <a:rPr lang="en-GB" sz="2800" b="0" i="0" dirty="0" smtClean="0">
                <a:solidFill>
                  <a:srgbClr val="000000"/>
                </a:solidFill>
                <a:effectLst/>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fi-FI" sz="2800" dirty="0" smtClean="0"/>
              <a:t/>
            </a:r>
            <a:br>
              <a:rPr lang="fi-FI" sz="2800" dirty="0" smtClean="0"/>
            </a:b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164248" y="1772816"/>
            <a:ext cx="7560840" cy="4154984"/>
          </a:xfrm>
          <a:prstGeom prst="rect">
            <a:avLst/>
          </a:prstGeom>
        </p:spPr>
        <p:txBody>
          <a:bodyPr wrap="square">
            <a:spAutoFit/>
          </a:bodyPr>
          <a:lstStyle/>
          <a:p>
            <a:pPr marL="342900" indent="-342900">
              <a:buFont typeface="Arial" pitchFamily="34" charset="0"/>
              <a:buChar char="•"/>
            </a:pPr>
            <a:r>
              <a:rPr lang="en-GB" sz="2000" dirty="0" smtClean="0"/>
              <a:t>The authors focus specifically on the question of how the EMNCs build their competitive advantage from home markets to developed-country markets over time. To figure it out, they conduct a historical longitudinal analysis of sixteen successful EMNCs that originated from emerging markets like India and China through 59-year time period from 1950 to 2008.</a:t>
            </a:r>
          </a:p>
          <a:p>
            <a:endParaRPr lang="en-GB" sz="2000" dirty="0" smtClean="0"/>
          </a:p>
          <a:p>
            <a:pPr marL="342900" indent="-342900">
              <a:buFont typeface="Arial" pitchFamily="34" charset="0"/>
              <a:buChar char="•"/>
            </a:pPr>
            <a:r>
              <a:rPr lang="en-GB" sz="2000" dirty="0" smtClean="0"/>
              <a:t>They identify the various factors that influence the EMNCs’ competitive advantage in their home and host markets and how these EMNCs have been successful in transitioning from their developing market home nations to developed-country host markets. The results of this inductive approach suggest EMNCs’ paths to building competitive advantage in the developed countries</a:t>
            </a:r>
            <a:endParaRPr lang="en-GB" sz="2000" dirty="0" smtClean="0"/>
          </a:p>
          <a:p>
            <a:endParaRPr lang="en-GB" sz="2400" dirty="0"/>
          </a:p>
        </p:txBody>
      </p:sp>
      <p:sp>
        <p:nvSpPr>
          <p:cNvPr id="3" name="Slide Number Placeholder 2"/>
          <p:cNvSpPr>
            <a:spLocks noGrp="1"/>
          </p:cNvSpPr>
          <p:nvPr>
            <p:ph type="sldNum" sz="quarter" idx="12"/>
          </p:nvPr>
        </p:nvSpPr>
        <p:spPr/>
        <p:txBody>
          <a:bodyPr/>
          <a:lstStyle/>
          <a:p>
            <a:fld id="{7DF0B4DE-4D7C-40B7-ADED-5812A658AB07}" type="slidenum">
              <a:rPr lang="en-GB" smtClean="0"/>
              <a:t>4</a:t>
            </a:fld>
            <a:endParaRPr lang="en-GB"/>
          </a:p>
        </p:txBody>
      </p:sp>
      <p:sp>
        <p:nvSpPr>
          <p:cNvPr id="7" name="Title 7"/>
          <p:cNvSpPr txBox="1">
            <a:spLocks/>
          </p:cNvSpPr>
          <p:nvPr/>
        </p:nvSpPr>
        <p:spPr>
          <a:xfrm>
            <a:off x="1691680" y="305436"/>
            <a:ext cx="6160728" cy="58104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514350" indent="-514350" algn="ctr">
              <a:buFont typeface="+mj-lt"/>
              <a:buAutoNum type="arabicPeriod"/>
            </a:pPr>
            <a:r>
              <a:rPr lang="en-GB" sz="2200" b="1" dirty="0" smtClean="0">
                <a:effectLst/>
              </a:rPr>
              <a:t>Introduction</a:t>
            </a:r>
            <a:endParaRPr lang="en-GB" sz="2200" b="1" dirty="0">
              <a:effectLst/>
            </a:endParaRPr>
          </a:p>
        </p:txBody>
      </p:sp>
    </p:spTree>
    <p:extLst>
      <p:ext uri="{BB962C8B-B14F-4D97-AF65-F5344CB8AC3E}">
        <p14:creationId xmlns:p14="http://schemas.microsoft.com/office/powerpoint/2010/main" val="3709926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700808"/>
            <a:ext cx="6840760" cy="3960440"/>
          </a:xfrm>
        </p:spPr>
        <p:txBody>
          <a:bodyPr>
            <a:noAutofit/>
          </a:bodyPr>
          <a:lstStyle/>
          <a:p>
            <a:pPr algn="l"/>
            <a:r>
              <a:rPr lang="en-GB" sz="2800" b="0" i="0" dirty="0" smtClean="0">
                <a:solidFill>
                  <a:srgbClr val="000000"/>
                </a:solidFill>
                <a:effectLst/>
                <a:latin typeface="AdvOT863180fb"/>
              </a:rPr>
              <a:t/>
            </a:r>
            <a:br>
              <a:rPr lang="en-GB" sz="2800" b="0" i="0" dirty="0" smtClean="0">
                <a:solidFill>
                  <a:srgbClr val="000000"/>
                </a:solidFill>
                <a:effectLst/>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fi-FI" sz="2800" dirty="0" smtClean="0"/>
              <a:t/>
            </a:r>
            <a:br>
              <a:rPr lang="fi-FI" sz="2800" dirty="0" smtClean="0"/>
            </a:b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207648" y="1916832"/>
            <a:ext cx="7560840" cy="3170099"/>
          </a:xfrm>
          <a:prstGeom prst="rect">
            <a:avLst/>
          </a:prstGeom>
        </p:spPr>
        <p:txBody>
          <a:bodyPr wrap="square">
            <a:spAutoFit/>
          </a:bodyPr>
          <a:lstStyle/>
          <a:p>
            <a:pPr marL="342900" indent="-342900">
              <a:buFont typeface="Arial" pitchFamily="34" charset="0"/>
              <a:buChar char="•"/>
            </a:pPr>
            <a:r>
              <a:rPr lang="en-GB" sz="2000" dirty="0"/>
              <a:t>Scholars have identified</a:t>
            </a:r>
            <a:r>
              <a:rPr lang="en-GB" sz="2000" dirty="0" smtClean="0"/>
              <a:t> s</a:t>
            </a:r>
            <a:r>
              <a:rPr lang="en-GB" sz="2000" dirty="0" smtClean="0"/>
              <a:t>ome of the following factors that influence the competitive advantage of organization include Dynamic Capability, Knowledge, Knowledge Management, Knowledge Sharing, Innovation Capability, Human Resource Management, New Product and/or Service Development, Intellectual Capital, Supply Chain, Information Technology.</a:t>
            </a:r>
          </a:p>
          <a:p>
            <a:endParaRPr lang="en-GB" sz="2000" dirty="0" smtClean="0"/>
          </a:p>
          <a:p>
            <a:pPr marL="342900" indent="-342900">
              <a:buFont typeface="Arial" pitchFamily="34" charset="0"/>
              <a:buChar char="•"/>
            </a:pPr>
            <a:r>
              <a:rPr lang="en-GB" sz="2000" dirty="0" smtClean="0"/>
              <a:t>In this paper, the authors do not intend to offer an exhaustive explanation of all the factors influencing the EMNCs’ competitive advantage. They propose whether key conditions affecting the EMNC will lead (or not) to firm-level competitive advantage.</a:t>
            </a:r>
            <a:endParaRPr lang="en-GB" sz="2000" dirty="0"/>
          </a:p>
        </p:txBody>
      </p:sp>
      <p:sp>
        <p:nvSpPr>
          <p:cNvPr id="3" name="Slide Number Placeholder 2"/>
          <p:cNvSpPr>
            <a:spLocks noGrp="1"/>
          </p:cNvSpPr>
          <p:nvPr>
            <p:ph type="sldNum" sz="quarter" idx="12"/>
          </p:nvPr>
        </p:nvSpPr>
        <p:spPr/>
        <p:txBody>
          <a:bodyPr/>
          <a:lstStyle/>
          <a:p>
            <a:fld id="{7DF0B4DE-4D7C-40B7-ADED-5812A658AB07}" type="slidenum">
              <a:rPr lang="en-GB" smtClean="0"/>
              <a:t>5</a:t>
            </a:fld>
            <a:endParaRPr lang="en-GB"/>
          </a:p>
        </p:txBody>
      </p:sp>
      <p:sp>
        <p:nvSpPr>
          <p:cNvPr id="7" name="Title 7"/>
          <p:cNvSpPr txBox="1">
            <a:spLocks/>
          </p:cNvSpPr>
          <p:nvPr/>
        </p:nvSpPr>
        <p:spPr>
          <a:xfrm>
            <a:off x="1907704" y="274638"/>
            <a:ext cx="6160728" cy="58104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200" b="1" dirty="0" smtClean="0">
                <a:effectLst/>
              </a:rPr>
              <a:t>2. Literature review</a:t>
            </a:r>
            <a:endParaRPr lang="en-GB" sz="2200" b="1" dirty="0">
              <a:effectLst/>
            </a:endParaRPr>
          </a:p>
        </p:txBody>
      </p:sp>
    </p:spTree>
    <p:extLst>
      <p:ext uri="{BB962C8B-B14F-4D97-AF65-F5344CB8AC3E}">
        <p14:creationId xmlns:p14="http://schemas.microsoft.com/office/powerpoint/2010/main" val="2426464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700808"/>
            <a:ext cx="6840760" cy="3960440"/>
          </a:xfrm>
        </p:spPr>
        <p:txBody>
          <a:bodyPr>
            <a:noAutofit/>
          </a:bodyPr>
          <a:lstStyle/>
          <a:p>
            <a:pPr algn="l"/>
            <a:r>
              <a:rPr lang="en-GB" sz="2800" b="0" i="0" dirty="0" smtClean="0">
                <a:solidFill>
                  <a:srgbClr val="000000"/>
                </a:solidFill>
                <a:effectLst/>
                <a:latin typeface="AdvOT863180fb"/>
              </a:rPr>
              <a:t/>
            </a:r>
            <a:br>
              <a:rPr lang="en-GB" sz="2800" b="0" i="0" dirty="0" smtClean="0">
                <a:solidFill>
                  <a:srgbClr val="000000"/>
                </a:solidFill>
                <a:effectLst/>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fi-FI" sz="2800" dirty="0" smtClean="0"/>
              <a:t/>
            </a:r>
            <a:br>
              <a:rPr lang="fi-FI" sz="2800" dirty="0" smtClean="0"/>
            </a:b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259592" y="1412776"/>
            <a:ext cx="7465456" cy="4401205"/>
          </a:xfrm>
          <a:prstGeom prst="rect">
            <a:avLst/>
          </a:prstGeom>
        </p:spPr>
        <p:txBody>
          <a:bodyPr wrap="square">
            <a:spAutoFit/>
          </a:bodyPr>
          <a:lstStyle/>
          <a:p>
            <a:pPr marL="342900" indent="-342900">
              <a:buFont typeface="Arial" pitchFamily="34" charset="0"/>
              <a:buChar char="•"/>
            </a:pPr>
            <a:r>
              <a:rPr lang="en-GB" sz="2000" dirty="0" smtClean="0"/>
              <a:t>Multiple-case historical analysis: conducted an in-depth historical analysis of </a:t>
            </a:r>
            <a:r>
              <a:rPr lang="en-GB" sz="2000" b="1" dirty="0" smtClean="0"/>
              <a:t>sixteen</a:t>
            </a:r>
            <a:r>
              <a:rPr lang="en-GB" sz="2000" dirty="0" smtClean="0"/>
              <a:t> EMNCs equally representing seven industries from the two largest emerging markets: India and China; eight companies from each country and at least two cases belonging to the same industry in the particular country.</a:t>
            </a:r>
          </a:p>
          <a:p>
            <a:pPr marL="342900" indent="-342900">
              <a:buFont typeface="Arial" pitchFamily="34" charset="0"/>
              <a:buChar char="•"/>
            </a:pPr>
            <a:r>
              <a:rPr lang="en-GB" sz="2000" dirty="0" smtClean="0"/>
              <a:t> </a:t>
            </a:r>
            <a:r>
              <a:rPr lang="en-GB" sz="2000" dirty="0" smtClean="0"/>
              <a:t>Qualitative principle of purposeful sampling, using the following criteria to select the EMNCs: </a:t>
            </a:r>
            <a:endParaRPr lang="en-GB" sz="2000" dirty="0"/>
          </a:p>
          <a:p>
            <a:pPr marL="457200" indent="-457200">
              <a:buFont typeface="+mj-lt"/>
              <a:buAutoNum type="arabicPeriod"/>
            </a:pPr>
            <a:r>
              <a:rPr lang="en-GB" sz="2000" dirty="0" smtClean="0"/>
              <a:t>The companies are publicly traded on either the Indian or Chinese stock markets;</a:t>
            </a:r>
          </a:p>
          <a:p>
            <a:pPr marL="457200" indent="-457200">
              <a:buFont typeface="+mj-lt"/>
              <a:buAutoNum type="arabicPeriod"/>
            </a:pPr>
            <a:r>
              <a:rPr lang="en-GB" sz="2000" dirty="0" smtClean="0"/>
              <a:t>The EMNC is at least 15 years old;</a:t>
            </a:r>
          </a:p>
          <a:p>
            <a:pPr marL="457200" indent="-457200">
              <a:buFont typeface="+mj-lt"/>
              <a:buAutoNum type="arabicPeriod"/>
            </a:pPr>
            <a:r>
              <a:rPr lang="en-GB" sz="2000" dirty="0" smtClean="0"/>
              <a:t>At least two companies in each industry that originated from the same nation;</a:t>
            </a:r>
          </a:p>
          <a:p>
            <a:pPr marL="457200" indent="-457200">
              <a:buFont typeface="+mj-lt"/>
              <a:buAutoNum type="arabicPeriod"/>
            </a:pPr>
            <a:r>
              <a:rPr lang="en-GB" sz="2000" dirty="0" smtClean="0"/>
              <a:t>Successful companies in their industry and nation</a:t>
            </a:r>
          </a:p>
          <a:p>
            <a:pPr marL="457200" indent="-457200">
              <a:buFont typeface="+mj-lt"/>
              <a:buAutoNum type="arabicPeriod"/>
            </a:pPr>
            <a:r>
              <a:rPr lang="en-GB" sz="2000" dirty="0" smtClean="0"/>
              <a:t>Each EMNC has at least entered one major foreign market, namely the U.S</a:t>
            </a:r>
          </a:p>
        </p:txBody>
      </p:sp>
      <p:sp>
        <p:nvSpPr>
          <p:cNvPr id="3" name="Slide Number Placeholder 2"/>
          <p:cNvSpPr>
            <a:spLocks noGrp="1"/>
          </p:cNvSpPr>
          <p:nvPr>
            <p:ph type="sldNum" sz="quarter" idx="12"/>
          </p:nvPr>
        </p:nvSpPr>
        <p:spPr/>
        <p:txBody>
          <a:bodyPr/>
          <a:lstStyle/>
          <a:p>
            <a:fld id="{7DF0B4DE-4D7C-40B7-ADED-5812A658AB07}" type="slidenum">
              <a:rPr lang="en-GB" smtClean="0"/>
              <a:t>6</a:t>
            </a:fld>
            <a:endParaRPr lang="en-GB"/>
          </a:p>
        </p:txBody>
      </p:sp>
      <p:sp>
        <p:nvSpPr>
          <p:cNvPr id="7" name="Title 7"/>
          <p:cNvSpPr txBox="1">
            <a:spLocks/>
          </p:cNvSpPr>
          <p:nvPr/>
        </p:nvSpPr>
        <p:spPr>
          <a:xfrm>
            <a:off x="1920489" y="108381"/>
            <a:ext cx="6160728" cy="58104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200" b="1" dirty="0" smtClean="0">
                <a:effectLst/>
              </a:rPr>
              <a:t>3. Research methods</a:t>
            </a:r>
            <a:endParaRPr lang="en-GB" sz="2200" b="1" dirty="0">
              <a:effectLst/>
            </a:endParaRPr>
          </a:p>
        </p:txBody>
      </p:sp>
    </p:spTree>
    <p:extLst>
      <p:ext uri="{BB962C8B-B14F-4D97-AF65-F5344CB8AC3E}">
        <p14:creationId xmlns:p14="http://schemas.microsoft.com/office/powerpoint/2010/main" val="2363262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700808"/>
            <a:ext cx="6840760" cy="3960440"/>
          </a:xfrm>
        </p:spPr>
        <p:txBody>
          <a:bodyPr>
            <a:noAutofit/>
          </a:bodyPr>
          <a:lstStyle/>
          <a:p>
            <a:pPr algn="l"/>
            <a:r>
              <a:rPr lang="en-GB" sz="2800" b="0" i="0" dirty="0" smtClean="0">
                <a:solidFill>
                  <a:srgbClr val="000000"/>
                </a:solidFill>
                <a:effectLst/>
                <a:latin typeface="AdvOT863180fb"/>
              </a:rPr>
              <a:t/>
            </a:r>
            <a:br>
              <a:rPr lang="en-GB" sz="2800" b="0" i="0" dirty="0" smtClean="0">
                <a:solidFill>
                  <a:srgbClr val="000000"/>
                </a:solidFill>
                <a:effectLst/>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smtClean="0">
                <a:solidFill>
                  <a:srgbClr val="000000"/>
                </a:solidFill>
                <a:latin typeface="AdvOT863180fb"/>
              </a:rPr>
              <a:t/>
            </a:r>
            <a:br>
              <a:rPr lang="en-GB" sz="2800" dirty="0" smtClean="0">
                <a:solidFill>
                  <a:srgbClr val="000000"/>
                </a:solidFill>
                <a:latin typeface="AdvOT863180fb"/>
              </a:rPr>
            </a:br>
            <a:r>
              <a:rPr lang="en-GB" sz="2800" dirty="0">
                <a:solidFill>
                  <a:srgbClr val="000000"/>
                </a:solidFill>
                <a:latin typeface="AdvOT863180fb"/>
              </a:rPr>
              <a:t/>
            </a:r>
            <a:br>
              <a:rPr lang="en-GB" sz="2800" dirty="0">
                <a:solidFill>
                  <a:srgbClr val="000000"/>
                </a:solidFill>
                <a:latin typeface="AdvOT863180fb"/>
              </a:rPr>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fi-FI" sz="2800" dirty="0" smtClean="0"/>
              <a:t/>
            </a:r>
            <a:br>
              <a:rPr lang="fi-FI" sz="2800" dirty="0" smtClean="0"/>
            </a:b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259632" y="980728"/>
            <a:ext cx="7465456" cy="461665"/>
          </a:xfrm>
          <a:prstGeom prst="rect">
            <a:avLst/>
          </a:prstGeom>
        </p:spPr>
        <p:txBody>
          <a:bodyPr wrap="square">
            <a:spAutoFit/>
          </a:bodyPr>
          <a:lstStyle/>
          <a:p>
            <a:pPr marL="342900" indent="-342900">
              <a:buFont typeface="Arial" pitchFamily="34" charset="0"/>
              <a:buChar char="•"/>
            </a:pPr>
            <a:endParaRPr lang="en-GB" sz="2400" dirty="0" smtClean="0"/>
          </a:p>
        </p:txBody>
      </p:sp>
      <p:sp>
        <p:nvSpPr>
          <p:cNvPr id="3" name="Slide Number Placeholder 2"/>
          <p:cNvSpPr>
            <a:spLocks noGrp="1"/>
          </p:cNvSpPr>
          <p:nvPr>
            <p:ph type="sldNum" sz="quarter" idx="12"/>
          </p:nvPr>
        </p:nvSpPr>
        <p:spPr/>
        <p:txBody>
          <a:bodyPr/>
          <a:lstStyle/>
          <a:p>
            <a:fld id="{7DF0B4DE-4D7C-40B7-ADED-5812A658AB07}" type="slidenum">
              <a:rPr lang="en-GB" smtClean="0"/>
              <a:t>7</a:t>
            </a:fld>
            <a:endParaRPr lang="en-GB"/>
          </a:p>
        </p:txBody>
      </p:sp>
      <p:sp>
        <p:nvSpPr>
          <p:cNvPr id="7" name="Title 7"/>
          <p:cNvSpPr txBox="1">
            <a:spLocks/>
          </p:cNvSpPr>
          <p:nvPr/>
        </p:nvSpPr>
        <p:spPr>
          <a:xfrm>
            <a:off x="1920489" y="108381"/>
            <a:ext cx="6160728" cy="58104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200" b="1" dirty="0" smtClean="0">
                <a:effectLst/>
              </a:rPr>
              <a:t>3. Research methods</a:t>
            </a:r>
            <a:endParaRPr lang="en-GB" sz="2200" b="1" dirty="0">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036" y="1173440"/>
            <a:ext cx="7872444" cy="5479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6941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259632" y="1628800"/>
            <a:ext cx="7465456" cy="3170099"/>
          </a:xfrm>
          <a:prstGeom prst="rect">
            <a:avLst/>
          </a:prstGeom>
        </p:spPr>
        <p:txBody>
          <a:bodyPr wrap="square">
            <a:spAutoFit/>
          </a:bodyPr>
          <a:lstStyle/>
          <a:p>
            <a:pPr marL="342900" indent="-342900">
              <a:buFont typeface="Arial" pitchFamily="34" charset="0"/>
              <a:buChar char="•"/>
            </a:pPr>
            <a:r>
              <a:rPr lang="en-GB" sz="2000" dirty="0" smtClean="0"/>
              <a:t>Quantitative text-analysis, often referred to as content analysis, through 59-year timeline and the sheer quantity of documents (28,626 articles).</a:t>
            </a:r>
          </a:p>
          <a:p>
            <a:endParaRPr lang="en-GB" sz="2000" dirty="0" smtClean="0"/>
          </a:p>
          <a:p>
            <a:pPr marL="342900" indent="-342900">
              <a:buFont typeface="Arial" pitchFamily="34" charset="0"/>
              <a:buChar char="•"/>
            </a:pPr>
            <a:r>
              <a:rPr lang="en-GB" sz="2000" dirty="0" smtClean="0"/>
              <a:t>Method of computer-assisted, network-based text analysis called </a:t>
            </a:r>
            <a:r>
              <a:rPr lang="en-GB" sz="2000" dirty="0" err="1" smtClean="0"/>
              <a:t>Centering</a:t>
            </a:r>
            <a:r>
              <a:rPr lang="en-GB" sz="2000" dirty="0" smtClean="0"/>
              <a:t> Resonance Analysis (CRA) (</a:t>
            </a:r>
            <a:r>
              <a:rPr lang="en-GB" sz="2000" dirty="0" err="1" smtClean="0"/>
              <a:t>Corman</a:t>
            </a:r>
            <a:r>
              <a:rPr lang="en-GB" sz="2000" dirty="0" smtClean="0"/>
              <a:t> Kuhn, McPhee, &amp; Dooley, 2002). CRA is a bundle of techniques, which transforms the structure of natural occurring text into a semantic network (</a:t>
            </a:r>
            <a:r>
              <a:rPr lang="en-GB" sz="2000" dirty="0" err="1" smtClean="0"/>
              <a:t>Corman</a:t>
            </a:r>
            <a:r>
              <a:rPr lang="en-GB" sz="2000" dirty="0" smtClean="0"/>
              <a:t> et al., 2002).</a:t>
            </a:r>
          </a:p>
          <a:p>
            <a:endParaRPr lang="en-GB" sz="2000" dirty="0" smtClean="0"/>
          </a:p>
          <a:p>
            <a:pPr marL="342900" indent="-342900">
              <a:buFont typeface="Arial" pitchFamily="34" charset="0"/>
              <a:buChar char="•"/>
            </a:pPr>
            <a:r>
              <a:rPr lang="en-GB" sz="2000" dirty="0" smtClean="0"/>
              <a:t> ‘Crawdad Desktop’, a computer software program based on the grounded theory techniques of Strauss and Corbin (1990).</a:t>
            </a:r>
            <a:endParaRPr lang="en-GB" sz="2000" dirty="0"/>
          </a:p>
        </p:txBody>
      </p:sp>
      <p:sp>
        <p:nvSpPr>
          <p:cNvPr id="3" name="Slide Number Placeholder 2"/>
          <p:cNvSpPr>
            <a:spLocks noGrp="1"/>
          </p:cNvSpPr>
          <p:nvPr>
            <p:ph type="sldNum" sz="quarter" idx="12"/>
          </p:nvPr>
        </p:nvSpPr>
        <p:spPr/>
        <p:txBody>
          <a:bodyPr/>
          <a:lstStyle/>
          <a:p>
            <a:fld id="{7DF0B4DE-4D7C-40B7-ADED-5812A658AB07}" type="slidenum">
              <a:rPr lang="en-GB" smtClean="0"/>
              <a:t>8</a:t>
            </a:fld>
            <a:endParaRPr lang="en-GB"/>
          </a:p>
        </p:txBody>
      </p:sp>
      <p:sp>
        <p:nvSpPr>
          <p:cNvPr id="7" name="Title 7"/>
          <p:cNvSpPr txBox="1">
            <a:spLocks/>
          </p:cNvSpPr>
          <p:nvPr/>
        </p:nvSpPr>
        <p:spPr>
          <a:xfrm>
            <a:off x="1547664" y="367061"/>
            <a:ext cx="6408712" cy="472177"/>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200" b="1" dirty="0" smtClean="0">
                <a:effectLst/>
              </a:rPr>
              <a:t>3.1. Data analysis</a:t>
            </a:r>
            <a:endParaRPr lang="en-GB" sz="2200" b="1" dirty="0">
              <a:effectLst/>
            </a:endParaRPr>
          </a:p>
        </p:txBody>
      </p:sp>
    </p:spTree>
    <p:extLst>
      <p:ext uri="{BB962C8B-B14F-4D97-AF65-F5344CB8AC3E}">
        <p14:creationId xmlns:p14="http://schemas.microsoft.com/office/powerpoint/2010/main" val="1266941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049" y="0"/>
            <a:ext cx="828078" cy="855681"/>
          </a:xfrm>
          <a:prstGeom prst="rect">
            <a:avLst/>
          </a:prstGeom>
        </p:spPr>
      </p:pic>
      <p:sp>
        <p:nvSpPr>
          <p:cNvPr id="6" name="Rectangle 5"/>
          <p:cNvSpPr/>
          <p:nvPr/>
        </p:nvSpPr>
        <p:spPr>
          <a:xfrm>
            <a:off x="1475656" y="1772816"/>
            <a:ext cx="7051417" cy="2554545"/>
          </a:xfrm>
          <a:prstGeom prst="rect">
            <a:avLst/>
          </a:prstGeom>
        </p:spPr>
        <p:txBody>
          <a:bodyPr wrap="square">
            <a:spAutoFit/>
          </a:bodyPr>
          <a:lstStyle/>
          <a:p>
            <a:r>
              <a:rPr lang="en-GB" sz="2000" dirty="0" smtClean="0"/>
              <a:t>Through the rich qualitative analysis afforded by historical analysis, a summary of the various factors and the EMNCs affected by them over time are:</a:t>
            </a:r>
          </a:p>
          <a:p>
            <a:pPr marL="342900" indent="-342900">
              <a:buFont typeface="Arial" pitchFamily="34" charset="0"/>
              <a:buChar char="•"/>
            </a:pPr>
            <a:r>
              <a:rPr lang="en-GB" sz="2000" dirty="0" smtClean="0"/>
              <a:t>Innovation capabilities</a:t>
            </a:r>
          </a:p>
          <a:p>
            <a:pPr marL="342900" indent="-342900">
              <a:buFont typeface="Arial" pitchFamily="34" charset="0"/>
              <a:buChar char="•"/>
            </a:pPr>
            <a:r>
              <a:rPr lang="en-GB" sz="2000" dirty="0" smtClean="0"/>
              <a:t>Knowledge sharing and organizational learning, </a:t>
            </a:r>
          </a:p>
          <a:p>
            <a:pPr marL="342900" indent="-342900">
              <a:buFont typeface="Arial" pitchFamily="34" charset="0"/>
              <a:buChar char="•"/>
            </a:pPr>
            <a:r>
              <a:rPr lang="en-GB" sz="2000" dirty="0" smtClean="0"/>
              <a:t>Marketing capabilities,</a:t>
            </a:r>
          </a:p>
          <a:p>
            <a:pPr marL="342900" indent="-342900">
              <a:buFont typeface="Arial" pitchFamily="34" charset="0"/>
              <a:buChar char="•"/>
            </a:pPr>
            <a:r>
              <a:rPr lang="en-GB" sz="2000" dirty="0" smtClean="0"/>
              <a:t>Cash rich positions, </a:t>
            </a:r>
          </a:p>
          <a:p>
            <a:pPr marL="342900" indent="-342900">
              <a:buFont typeface="Arial" pitchFamily="34" charset="0"/>
              <a:buChar char="•"/>
            </a:pPr>
            <a:r>
              <a:rPr lang="en-GB" sz="2000" dirty="0" smtClean="0"/>
              <a:t>Strategic partnership with MNCs</a:t>
            </a:r>
            <a:endParaRPr lang="en-GB" sz="2000" dirty="0" smtClean="0"/>
          </a:p>
        </p:txBody>
      </p:sp>
      <p:sp>
        <p:nvSpPr>
          <p:cNvPr id="3" name="Slide Number Placeholder 2"/>
          <p:cNvSpPr>
            <a:spLocks noGrp="1"/>
          </p:cNvSpPr>
          <p:nvPr>
            <p:ph type="sldNum" sz="quarter" idx="12"/>
          </p:nvPr>
        </p:nvSpPr>
        <p:spPr/>
        <p:txBody>
          <a:bodyPr/>
          <a:lstStyle/>
          <a:p>
            <a:fld id="{7DF0B4DE-4D7C-40B7-ADED-5812A658AB07}" type="slidenum">
              <a:rPr lang="en-GB" smtClean="0"/>
              <a:t>9</a:t>
            </a:fld>
            <a:endParaRPr lang="en-GB"/>
          </a:p>
        </p:txBody>
      </p:sp>
      <p:sp>
        <p:nvSpPr>
          <p:cNvPr id="7" name="Title 7"/>
          <p:cNvSpPr txBox="1">
            <a:spLocks/>
          </p:cNvSpPr>
          <p:nvPr/>
        </p:nvSpPr>
        <p:spPr>
          <a:xfrm>
            <a:off x="1259633" y="188640"/>
            <a:ext cx="6768751" cy="667041"/>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sz="2200" b="1" dirty="0" smtClean="0">
                <a:effectLst/>
              </a:rPr>
              <a:t>4. Factors </a:t>
            </a:r>
            <a:r>
              <a:rPr lang="en-GB" sz="2200" b="1" dirty="0">
                <a:effectLst/>
              </a:rPr>
              <a:t>that affect the EMNCs’ competitive advantage</a:t>
            </a:r>
          </a:p>
        </p:txBody>
      </p:sp>
    </p:spTree>
    <p:extLst>
      <p:ext uri="{BB962C8B-B14F-4D97-AF65-F5344CB8AC3E}">
        <p14:creationId xmlns:p14="http://schemas.microsoft.com/office/powerpoint/2010/main" val="4012005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474</TotalTime>
  <Words>2404</Words>
  <Application>Microsoft Office PowerPoint</Application>
  <PresentationFormat>On-screen Show (4:3)</PresentationFormat>
  <Paragraphs>170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              </vt:lpstr>
      <vt:lpstr>               </vt:lpstr>
      <vt:lpstr>               </vt:lpstr>
      <vt:lpstr>               </vt:lpstr>
      <vt:lpstr>               </vt:lpstr>
      <vt:lpstr>               </vt:lpstr>
      <vt:lpstr>               </vt:lpstr>
      <vt:lpstr>PowerPoint Presentation</vt:lpstr>
      <vt:lpstr>PowerPoint Presentation</vt:lpstr>
      <vt:lpstr> 4.1. Stage I: Innovation capabilities  4.1.1. Innovation capabilities leading to competitive advantage in home countries  </vt:lpstr>
      <vt:lpstr> 4.1.1 Innovation capabilities leading to competitive advantage in home countries  </vt:lpstr>
      <vt:lpstr> 4.1.2 Innovation capabilities leading to competitive advantage in host countries  </vt:lpstr>
      <vt:lpstr> 4.2 Stage II  Internal maturation </vt:lpstr>
      <vt:lpstr>4.2.1 Organizational learning and knowledge sharing</vt:lpstr>
      <vt:lpstr>4.2.1 Organizational learning and knowledge sharing</vt:lpstr>
      <vt:lpstr> 4.2.2  Marketing capabilities leading to competitive advantages </vt:lpstr>
      <vt:lpstr> 4.2.3  Cash rich positions </vt:lpstr>
      <vt:lpstr> 4.3 Stage III  Strategic partnerships with developed country firms </vt:lpstr>
      <vt:lpstr> 4.4. Observing a dynamic evolutionary process for the EMNCs’ development of competitive advantage </vt:lpstr>
      <vt:lpstr> 4.4. Observing a dynamic evolutionary process for the EMNCs’ development of competitive advantage </vt:lpstr>
      <vt:lpstr> 4.4. Observing a dynamic evolutionary process for the EMNCs’ development of competitive advantage </vt:lpstr>
      <vt:lpstr> 4.5. Framework to explain the paths of building EMNCs’ competitive advantage from home markets to developed countries. </vt:lpstr>
      <vt:lpstr>4.5. Framework to explain the paths of building EMNCs’ competitive advantage from home markets to developed countries.</vt:lpstr>
      <vt:lpstr>5.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market multinational companies’ evolutionary paths to building a competitive advantage from emerging markets to developed countries  Masaaki Kotabea, Tanvi Kothari, Ph.D.  </dc:title>
  <dc:creator>Bimi Hoang</dc:creator>
  <cp:lastModifiedBy>Bimi Hoang</cp:lastModifiedBy>
  <cp:revision>156</cp:revision>
  <dcterms:created xsi:type="dcterms:W3CDTF">2020-07-07T03:39:43Z</dcterms:created>
  <dcterms:modified xsi:type="dcterms:W3CDTF">2020-07-07T11:34:12Z</dcterms:modified>
</cp:coreProperties>
</file>