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16"/>
  </p:notesMasterIdLst>
  <p:sldIdLst>
    <p:sldId id="256" r:id="rId2"/>
    <p:sldId id="257" r:id="rId3"/>
    <p:sldId id="258" r:id="rId4"/>
    <p:sldId id="259" r:id="rId5"/>
    <p:sldId id="263" r:id="rId6"/>
    <p:sldId id="260" r:id="rId7"/>
    <p:sldId id="261" r:id="rId8"/>
    <p:sldId id="262" r:id="rId9"/>
    <p:sldId id="264"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 DI" initials="FD" lastIdx="2" clrIdx="0">
    <p:extLst>
      <p:ext uri="{19B8F6BF-5375-455C-9EA6-DF929625EA0E}">
        <p15:presenceInfo xmlns:p15="http://schemas.microsoft.com/office/powerpoint/2012/main" userId="S::fei.di.419@s.kyushu-u.ac.jp::395e5c59-0d49-4db0-97e2-4dbd6a285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79081"/>
  </p:normalViewPr>
  <p:slideViewPr>
    <p:cSldViewPr snapToGrid="0" snapToObjects="1">
      <p:cViewPr varScale="1">
        <p:scale>
          <a:sx n="112" d="100"/>
          <a:sy n="112" d="100"/>
        </p:scale>
        <p:origin x="3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F6CC8-49B3-4293-BA42-06D8E467DB0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AD52EFB-C1A1-4AF5-AD37-23EF7344290E}">
      <dgm:prSet custT="1"/>
      <dgm:spPr/>
      <dgm:t>
        <a:bodyPr/>
        <a:lstStyle/>
        <a:p>
          <a:r>
            <a:rPr kumimoji="1" lang="en-US" altLang="ja-JP" sz="2400" b="1" dirty="0">
              <a:solidFill>
                <a:srgbClr val="C00000"/>
              </a:solidFill>
              <a:effectLst/>
              <a:latin typeface="+mn-lt"/>
              <a:ea typeface="+mn-ea"/>
              <a:cs typeface="+mn-cs"/>
            </a:rPr>
            <a:t>10 percent+</a:t>
          </a:r>
        </a:p>
        <a:p>
          <a:r>
            <a:rPr kumimoji="1" lang="en-US" altLang="ja-JP" sz="2400" b="1" dirty="0">
              <a:solidFill>
                <a:srgbClr val="C00000"/>
              </a:solidFill>
              <a:effectLst/>
              <a:latin typeface="+mn-lt"/>
              <a:ea typeface="+mn-ea"/>
              <a:cs typeface="+mn-cs"/>
            </a:rPr>
            <a:t>leads to </a:t>
          </a:r>
        </a:p>
        <a:p>
          <a:r>
            <a:rPr kumimoji="1" lang="en-US" altLang="ja-JP" sz="2400" b="1" dirty="0">
              <a:solidFill>
                <a:srgbClr val="C00000"/>
              </a:solidFill>
              <a:effectLst/>
              <a:latin typeface="+mn-lt"/>
              <a:ea typeface="+mn-ea"/>
              <a:cs typeface="+mn-cs"/>
            </a:rPr>
            <a:t>0.2 percent+</a:t>
          </a:r>
          <a:endParaRPr lang="en-US" sz="2400" b="1" dirty="0">
            <a:solidFill>
              <a:srgbClr val="C00000"/>
            </a:solidFill>
          </a:endParaRPr>
        </a:p>
      </dgm:t>
    </dgm:pt>
    <dgm:pt modelId="{6F124CFA-4BAA-431A-88E7-2169B0F93B00}" type="parTrans" cxnId="{885A94B1-B6F0-497E-976B-C3E59DE47F9C}">
      <dgm:prSet/>
      <dgm:spPr/>
      <dgm:t>
        <a:bodyPr/>
        <a:lstStyle/>
        <a:p>
          <a:endParaRPr lang="en-US"/>
        </a:p>
      </dgm:t>
    </dgm:pt>
    <dgm:pt modelId="{C632760E-5A77-4E49-BB2F-8D0C86EA20E7}" type="sibTrans" cxnId="{885A94B1-B6F0-497E-976B-C3E59DE47F9C}">
      <dgm:prSet/>
      <dgm:spPr/>
      <dgm:t>
        <a:bodyPr/>
        <a:lstStyle/>
        <a:p>
          <a:endParaRPr lang="en-US"/>
        </a:p>
      </dgm:t>
    </dgm:pt>
    <dgm:pt modelId="{7BC5BAEF-BA8D-4C32-BBEE-F6965E11FE6C}">
      <dgm:prSet custT="1"/>
      <dgm:spPr/>
      <dgm:t>
        <a:bodyPr/>
        <a:lstStyle/>
        <a:p>
          <a:r>
            <a:rPr kumimoji="1" lang="en-US" altLang="ja-JP" sz="2800" dirty="0">
              <a:solidFill>
                <a:schemeClr val="tx1"/>
              </a:solidFill>
              <a:effectLst/>
              <a:latin typeface="+mn-lt"/>
              <a:ea typeface="+mn-ea"/>
              <a:cs typeface="+mn-cs"/>
            </a:rPr>
            <a:t>‘exporting job hypothesis’. </a:t>
          </a:r>
          <a:endParaRPr lang="en-US" sz="2800" dirty="0"/>
        </a:p>
      </dgm:t>
    </dgm:pt>
    <dgm:pt modelId="{B7D13F1A-5F2F-4F19-A31C-5BDFC2688BCC}" type="parTrans" cxnId="{5BC52BE7-E672-463E-88C6-13F8CC99DE74}">
      <dgm:prSet/>
      <dgm:spPr/>
      <dgm:t>
        <a:bodyPr/>
        <a:lstStyle/>
        <a:p>
          <a:endParaRPr lang="en-US"/>
        </a:p>
      </dgm:t>
    </dgm:pt>
    <dgm:pt modelId="{BA0B8070-03B2-41DB-8525-6D2D6D148F12}" type="sibTrans" cxnId="{5BC52BE7-E672-463E-88C6-13F8CC99DE74}">
      <dgm:prSet/>
      <dgm:spPr/>
      <dgm:t>
        <a:bodyPr/>
        <a:lstStyle/>
        <a:p>
          <a:endParaRPr lang="en-US"/>
        </a:p>
      </dgm:t>
    </dgm:pt>
    <dgm:pt modelId="{2AC91A14-8A45-44C2-A553-75A1976423EB}" type="pres">
      <dgm:prSet presAssocID="{671F6CC8-49B3-4293-BA42-06D8E467DB09}" presName="root" presStyleCnt="0">
        <dgm:presLayoutVars>
          <dgm:dir/>
          <dgm:resizeHandles val="exact"/>
        </dgm:presLayoutVars>
      </dgm:prSet>
      <dgm:spPr/>
    </dgm:pt>
    <dgm:pt modelId="{0E002471-28BB-4518-B165-8D84A08A1DBF}" type="pres">
      <dgm:prSet presAssocID="{6AD52EFB-C1A1-4AF5-AD37-23EF7344290E}" presName="compNode" presStyleCnt="0"/>
      <dgm:spPr/>
    </dgm:pt>
    <dgm:pt modelId="{915282D1-220D-4292-8797-46396056AA55}" type="pres">
      <dgm:prSet presAssocID="{6AD52EFB-C1A1-4AF5-AD37-23EF734429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クリップ"/>
        </a:ext>
      </dgm:extLst>
    </dgm:pt>
    <dgm:pt modelId="{61A82674-5AD1-4020-A397-ED08096A2D19}" type="pres">
      <dgm:prSet presAssocID="{6AD52EFB-C1A1-4AF5-AD37-23EF7344290E}" presName="spaceRect" presStyleCnt="0"/>
      <dgm:spPr/>
    </dgm:pt>
    <dgm:pt modelId="{3412B8BE-58EE-45DA-83BE-D58BD21DB7B0}" type="pres">
      <dgm:prSet presAssocID="{6AD52EFB-C1A1-4AF5-AD37-23EF7344290E}" presName="textRect" presStyleLbl="revTx" presStyleIdx="0" presStyleCnt="2">
        <dgm:presLayoutVars>
          <dgm:chMax val="1"/>
          <dgm:chPref val="1"/>
        </dgm:presLayoutVars>
      </dgm:prSet>
      <dgm:spPr/>
    </dgm:pt>
    <dgm:pt modelId="{73259F36-1532-4480-AD55-5ACFD2FEE611}" type="pres">
      <dgm:prSet presAssocID="{C632760E-5A77-4E49-BB2F-8D0C86EA20E7}" presName="sibTrans" presStyleCnt="0"/>
      <dgm:spPr/>
    </dgm:pt>
    <dgm:pt modelId="{627D8829-768B-4725-B307-0C1302464653}" type="pres">
      <dgm:prSet presAssocID="{7BC5BAEF-BA8D-4C32-BBEE-F6965E11FE6C}" presName="compNode" presStyleCnt="0"/>
      <dgm:spPr/>
    </dgm:pt>
    <dgm:pt modelId="{470004D4-5686-486F-939F-FC2BBE8FB30D}" type="pres">
      <dgm:prSet presAssocID="{7BC5BAEF-BA8D-4C32-BBEE-F6965E11FE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閉じる"/>
        </a:ext>
      </dgm:extLst>
    </dgm:pt>
    <dgm:pt modelId="{C9BD0463-7561-459B-B41F-84261F9FF52D}" type="pres">
      <dgm:prSet presAssocID="{7BC5BAEF-BA8D-4C32-BBEE-F6965E11FE6C}" presName="spaceRect" presStyleCnt="0"/>
      <dgm:spPr/>
    </dgm:pt>
    <dgm:pt modelId="{D270DF1C-ED12-49DB-BF90-F702CB806969}" type="pres">
      <dgm:prSet presAssocID="{7BC5BAEF-BA8D-4C32-BBEE-F6965E11FE6C}" presName="textRect" presStyleLbl="revTx" presStyleIdx="1" presStyleCnt="2">
        <dgm:presLayoutVars>
          <dgm:chMax val="1"/>
          <dgm:chPref val="1"/>
        </dgm:presLayoutVars>
      </dgm:prSet>
      <dgm:spPr/>
    </dgm:pt>
  </dgm:ptLst>
  <dgm:cxnLst>
    <dgm:cxn modelId="{7326401D-1F8E-4E52-BAAE-26C264BE2FBA}" type="presOf" srcId="{7BC5BAEF-BA8D-4C32-BBEE-F6965E11FE6C}" destId="{D270DF1C-ED12-49DB-BF90-F702CB806969}" srcOrd="0" destOrd="0" presId="urn:microsoft.com/office/officeart/2018/2/layout/IconLabelList"/>
    <dgm:cxn modelId="{36C1A32E-4777-46CA-81F0-1D212C644AE1}" type="presOf" srcId="{671F6CC8-49B3-4293-BA42-06D8E467DB09}" destId="{2AC91A14-8A45-44C2-A553-75A1976423EB}" srcOrd="0" destOrd="0" presId="urn:microsoft.com/office/officeart/2018/2/layout/IconLabelList"/>
    <dgm:cxn modelId="{8EA9DB35-669D-40E3-9B04-EFE309DF1F99}" type="presOf" srcId="{6AD52EFB-C1A1-4AF5-AD37-23EF7344290E}" destId="{3412B8BE-58EE-45DA-83BE-D58BD21DB7B0}" srcOrd="0" destOrd="0" presId="urn:microsoft.com/office/officeart/2018/2/layout/IconLabelList"/>
    <dgm:cxn modelId="{885A94B1-B6F0-497E-976B-C3E59DE47F9C}" srcId="{671F6CC8-49B3-4293-BA42-06D8E467DB09}" destId="{6AD52EFB-C1A1-4AF5-AD37-23EF7344290E}" srcOrd="0" destOrd="0" parTransId="{6F124CFA-4BAA-431A-88E7-2169B0F93B00}" sibTransId="{C632760E-5A77-4E49-BB2F-8D0C86EA20E7}"/>
    <dgm:cxn modelId="{5BC52BE7-E672-463E-88C6-13F8CC99DE74}" srcId="{671F6CC8-49B3-4293-BA42-06D8E467DB09}" destId="{7BC5BAEF-BA8D-4C32-BBEE-F6965E11FE6C}" srcOrd="1" destOrd="0" parTransId="{B7D13F1A-5F2F-4F19-A31C-5BDFC2688BCC}" sibTransId="{BA0B8070-03B2-41DB-8525-6D2D6D148F12}"/>
    <dgm:cxn modelId="{36A4BA05-5F3A-46CC-82D9-BABC0CC3F674}" type="presParOf" srcId="{2AC91A14-8A45-44C2-A553-75A1976423EB}" destId="{0E002471-28BB-4518-B165-8D84A08A1DBF}" srcOrd="0" destOrd="0" presId="urn:microsoft.com/office/officeart/2018/2/layout/IconLabelList"/>
    <dgm:cxn modelId="{F0E9A567-5003-45D5-83CC-4208799322FF}" type="presParOf" srcId="{0E002471-28BB-4518-B165-8D84A08A1DBF}" destId="{915282D1-220D-4292-8797-46396056AA55}" srcOrd="0" destOrd="0" presId="urn:microsoft.com/office/officeart/2018/2/layout/IconLabelList"/>
    <dgm:cxn modelId="{DCE32762-4FB9-4544-B53E-C484E3FB2524}" type="presParOf" srcId="{0E002471-28BB-4518-B165-8D84A08A1DBF}" destId="{61A82674-5AD1-4020-A397-ED08096A2D19}" srcOrd="1" destOrd="0" presId="urn:microsoft.com/office/officeart/2018/2/layout/IconLabelList"/>
    <dgm:cxn modelId="{96E2E98A-5EAE-42EB-99C4-5197BBEBD8E4}" type="presParOf" srcId="{0E002471-28BB-4518-B165-8D84A08A1DBF}" destId="{3412B8BE-58EE-45DA-83BE-D58BD21DB7B0}" srcOrd="2" destOrd="0" presId="urn:microsoft.com/office/officeart/2018/2/layout/IconLabelList"/>
    <dgm:cxn modelId="{0DD6B8C7-2085-4B83-996D-2DD7303AD1F0}" type="presParOf" srcId="{2AC91A14-8A45-44C2-A553-75A1976423EB}" destId="{73259F36-1532-4480-AD55-5ACFD2FEE611}" srcOrd="1" destOrd="0" presId="urn:microsoft.com/office/officeart/2018/2/layout/IconLabelList"/>
    <dgm:cxn modelId="{BB9257D8-B2C3-4BC3-8F77-DDF1C6A9AC6E}" type="presParOf" srcId="{2AC91A14-8A45-44C2-A553-75A1976423EB}" destId="{627D8829-768B-4725-B307-0C1302464653}" srcOrd="2" destOrd="0" presId="urn:microsoft.com/office/officeart/2018/2/layout/IconLabelList"/>
    <dgm:cxn modelId="{A236D6C5-6C4C-4B46-9E32-6984DB9DA864}" type="presParOf" srcId="{627D8829-768B-4725-B307-0C1302464653}" destId="{470004D4-5686-486F-939F-FC2BBE8FB30D}" srcOrd="0" destOrd="0" presId="urn:microsoft.com/office/officeart/2018/2/layout/IconLabelList"/>
    <dgm:cxn modelId="{FB0A73F6-2354-417C-9170-B2811FB7BB85}" type="presParOf" srcId="{627D8829-768B-4725-B307-0C1302464653}" destId="{C9BD0463-7561-459B-B41F-84261F9FF52D}" srcOrd="1" destOrd="0" presId="urn:microsoft.com/office/officeart/2018/2/layout/IconLabelList"/>
    <dgm:cxn modelId="{2D899BF1-44BE-4C18-87DB-71FA320EF842}" type="presParOf" srcId="{627D8829-768B-4725-B307-0C1302464653}" destId="{D270DF1C-ED12-49DB-BF90-F702CB80696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26E31-C438-4B08-9D8F-5924DC620C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111EAD2-E15A-472F-A665-8F90BCC1322A}">
      <dgm:prSet/>
      <dgm:spPr/>
      <dgm:t>
        <a:bodyPr/>
        <a:lstStyle/>
        <a:p>
          <a:pPr>
            <a:defRPr cap="all"/>
          </a:pPr>
          <a:r>
            <a:rPr kumimoji="1" lang="en-US"/>
            <a:t>I. </a:t>
          </a:r>
          <a:r>
            <a:rPr lang="en-US"/>
            <a:t>Wage elasticity of labor </a:t>
          </a:r>
        </a:p>
      </dgm:t>
    </dgm:pt>
    <dgm:pt modelId="{23748CA1-47FC-4791-9BBC-6661B30546D0}" type="parTrans" cxnId="{FFFD8556-CB42-41DB-BDDF-083F6D258CED}">
      <dgm:prSet/>
      <dgm:spPr/>
      <dgm:t>
        <a:bodyPr/>
        <a:lstStyle/>
        <a:p>
          <a:endParaRPr lang="en-US"/>
        </a:p>
      </dgm:t>
    </dgm:pt>
    <dgm:pt modelId="{796400C7-8382-46F0-9990-AE556EEFFD17}" type="sibTrans" cxnId="{FFFD8556-CB42-41DB-BDDF-083F6D258CED}">
      <dgm:prSet/>
      <dgm:spPr/>
      <dgm:t>
        <a:bodyPr/>
        <a:lstStyle/>
        <a:p>
          <a:endParaRPr lang="en-US"/>
        </a:p>
      </dgm:t>
    </dgm:pt>
    <dgm:pt modelId="{EFBCF936-959B-4113-9427-73AAD0D9E46F}">
      <dgm:prSet/>
      <dgm:spPr/>
      <dgm:t>
        <a:bodyPr/>
        <a:lstStyle/>
        <a:p>
          <a:pPr>
            <a:defRPr cap="all"/>
          </a:pPr>
          <a:r>
            <a:rPr kumimoji="1" lang="en-US"/>
            <a:t>II.</a:t>
          </a:r>
          <a:r>
            <a:rPr lang="en-US"/>
            <a:t> The estimated coefficient of r </a:t>
          </a:r>
        </a:p>
      </dgm:t>
    </dgm:pt>
    <dgm:pt modelId="{4D076385-0B0C-409D-B25F-E8CCC5D2F99C}" type="parTrans" cxnId="{4FC93770-B650-47E9-847E-2F2D1CCD71AA}">
      <dgm:prSet/>
      <dgm:spPr/>
      <dgm:t>
        <a:bodyPr/>
        <a:lstStyle/>
        <a:p>
          <a:endParaRPr lang="en-US"/>
        </a:p>
      </dgm:t>
    </dgm:pt>
    <dgm:pt modelId="{9F565477-6E9D-4034-9A9A-C638967CDF9F}" type="sibTrans" cxnId="{4FC93770-B650-47E9-847E-2F2D1CCD71AA}">
      <dgm:prSet/>
      <dgm:spPr/>
      <dgm:t>
        <a:bodyPr/>
        <a:lstStyle/>
        <a:p>
          <a:endParaRPr lang="en-US"/>
        </a:p>
      </dgm:t>
    </dgm:pt>
    <dgm:pt modelId="{581584C6-BDF9-415C-96AE-D4D215E57311}" type="pres">
      <dgm:prSet presAssocID="{CA326E31-C438-4B08-9D8F-5924DC620C9E}" presName="root" presStyleCnt="0">
        <dgm:presLayoutVars>
          <dgm:dir/>
          <dgm:resizeHandles val="exact"/>
        </dgm:presLayoutVars>
      </dgm:prSet>
      <dgm:spPr/>
    </dgm:pt>
    <dgm:pt modelId="{E41ECE8D-C00A-41EE-9C80-F2F2165DBE85}" type="pres">
      <dgm:prSet presAssocID="{9111EAD2-E15A-472F-A665-8F90BCC1322A}" presName="compNode" presStyleCnt="0"/>
      <dgm:spPr/>
    </dgm:pt>
    <dgm:pt modelId="{E8ECB1CC-22D8-4710-8545-F1DDA363F171}" type="pres">
      <dgm:prSet presAssocID="{9111EAD2-E15A-472F-A665-8F90BCC1322A}" presName="iconBgRect" presStyleLbl="bgShp" presStyleIdx="0" presStyleCnt="2"/>
      <dgm:spPr/>
    </dgm:pt>
    <dgm:pt modelId="{3FD5982A-B66E-4A92-B7FF-63B6A8672B65}" type="pres">
      <dgm:prSet presAssocID="{9111EAD2-E15A-472F-A665-8F90BCC132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お金"/>
        </a:ext>
      </dgm:extLst>
    </dgm:pt>
    <dgm:pt modelId="{34674195-B222-4238-95D3-F2B0D81B3D23}" type="pres">
      <dgm:prSet presAssocID="{9111EAD2-E15A-472F-A665-8F90BCC1322A}" presName="spaceRect" presStyleCnt="0"/>
      <dgm:spPr/>
    </dgm:pt>
    <dgm:pt modelId="{B7492D76-B1D6-463E-8EA6-A534624DE3D0}" type="pres">
      <dgm:prSet presAssocID="{9111EAD2-E15A-472F-A665-8F90BCC1322A}" presName="textRect" presStyleLbl="revTx" presStyleIdx="0" presStyleCnt="2">
        <dgm:presLayoutVars>
          <dgm:chMax val="1"/>
          <dgm:chPref val="1"/>
        </dgm:presLayoutVars>
      </dgm:prSet>
      <dgm:spPr/>
    </dgm:pt>
    <dgm:pt modelId="{BA008728-7B18-46C1-9773-16B038E75C43}" type="pres">
      <dgm:prSet presAssocID="{796400C7-8382-46F0-9990-AE556EEFFD17}" presName="sibTrans" presStyleCnt="0"/>
      <dgm:spPr/>
    </dgm:pt>
    <dgm:pt modelId="{A1769117-95F3-4E07-B62B-E6AEF56C5BF1}" type="pres">
      <dgm:prSet presAssocID="{EFBCF936-959B-4113-9427-73AAD0D9E46F}" presName="compNode" presStyleCnt="0"/>
      <dgm:spPr/>
    </dgm:pt>
    <dgm:pt modelId="{9CFD4A20-0297-4C49-8666-217676DFE685}" type="pres">
      <dgm:prSet presAssocID="{EFBCF936-959B-4113-9427-73AAD0D9E46F}" presName="iconBgRect" presStyleLbl="bgShp" presStyleIdx="1" presStyleCnt="2"/>
      <dgm:spPr/>
    </dgm:pt>
    <dgm:pt modelId="{D646C6B0-44B1-448F-ACD6-BB058409A30B}" type="pres">
      <dgm:prSet presAssocID="{EFBCF936-959B-4113-9427-73AAD0D9E46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数学"/>
        </a:ext>
      </dgm:extLst>
    </dgm:pt>
    <dgm:pt modelId="{552F676C-D711-4421-9DFB-6C51A22BF284}" type="pres">
      <dgm:prSet presAssocID="{EFBCF936-959B-4113-9427-73AAD0D9E46F}" presName="spaceRect" presStyleCnt="0"/>
      <dgm:spPr/>
    </dgm:pt>
    <dgm:pt modelId="{FCBF0A2A-098D-42EE-B508-1D8FBB3BFC31}" type="pres">
      <dgm:prSet presAssocID="{EFBCF936-959B-4113-9427-73AAD0D9E46F}" presName="textRect" presStyleLbl="revTx" presStyleIdx="1" presStyleCnt="2">
        <dgm:presLayoutVars>
          <dgm:chMax val="1"/>
          <dgm:chPref val="1"/>
        </dgm:presLayoutVars>
      </dgm:prSet>
      <dgm:spPr/>
    </dgm:pt>
  </dgm:ptLst>
  <dgm:cxnLst>
    <dgm:cxn modelId="{D5C25229-39AC-475F-8F30-93A9947AAFB3}" type="presOf" srcId="{EFBCF936-959B-4113-9427-73AAD0D9E46F}" destId="{FCBF0A2A-098D-42EE-B508-1D8FBB3BFC31}" srcOrd="0" destOrd="0" presId="urn:microsoft.com/office/officeart/2018/5/layout/IconCircleLabelList"/>
    <dgm:cxn modelId="{FFFD8556-CB42-41DB-BDDF-083F6D258CED}" srcId="{CA326E31-C438-4B08-9D8F-5924DC620C9E}" destId="{9111EAD2-E15A-472F-A665-8F90BCC1322A}" srcOrd="0" destOrd="0" parTransId="{23748CA1-47FC-4791-9BBC-6661B30546D0}" sibTransId="{796400C7-8382-46F0-9990-AE556EEFFD17}"/>
    <dgm:cxn modelId="{169D6C6B-FE7F-47E0-9ABB-5FD5F9CD4814}" type="presOf" srcId="{9111EAD2-E15A-472F-A665-8F90BCC1322A}" destId="{B7492D76-B1D6-463E-8EA6-A534624DE3D0}" srcOrd="0" destOrd="0" presId="urn:microsoft.com/office/officeart/2018/5/layout/IconCircleLabelList"/>
    <dgm:cxn modelId="{4FC93770-B650-47E9-847E-2F2D1CCD71AA}" srcId="{CA326E31-C438-4B08-9D8F-5924DC620C9E}" destId="{EFBCF936-959B-4113-9427-73AAD0D9E46F}" srcOrd="1" destOrd="0" parTransId="{4D076385-0B0C-409D-B25F-E8CCC5D2F99C}" sibTransId="{9F565477-6E9D-4034-9A9A-C638967CDF9F}"/>
    <dgm:cxn modelId="{615BC591-608D-4656-ABFB-EE23E30E9395}" type="presOf" srcId="{CA326E31-C438-4B08-9D8F-5924DC620C9E}" destId="{581584C6-BDF9-415C-96AE-D4D215E57311}" srcOrd="0" destOrd="0" presId="urn:microsoft.com/office/officeart/2018/5/layout/IconCircleLabelList"/>
    <dgm:cxn modelId="{CD4F212E-3D09-40C4-8E41-256B4154AF3B}" type="presParOf" srcId="{581584C6-BDF9-415C-96AE-D4D215E57311}" destId="{E41ECE8D-C00A-41EE-9C80-F2F2165DBE85}" srcOrd="0" destOrd="0" presId="urn:microsoft.com/office/officeart/2018/5/layout/IconCircleLabelList"/>
    <dgm:cxn modelId="{9CD48C3C-E744-442B-80C5-69C82B543838}" type="presParOf" srcId="{E41ECE8D-C00A-41EE-9C80-F2F2165DBE85}" destId="{E8ECB1CC-22D8-4710-8545-F1DDA363F171}" srcOrd="0" destOrd="0" presId="urn:microsoft.com/office/officeart/2018/5/layout/IconCircleLabelList"/>
    <dgm:cxn modelId="{13EA7E21-5850-4066-8F89-62A177D11A96}" type="presParOf" srcId="{E41ECE8D-C00A-41EE-9C80-F2F2165DBE85}" destId="{3FD5982A-B66E-4A92-B7FF-63B6A8672B65}" srcOrd="1" destOrd="0" presId="urn:microsoft.com/office/officeart/2018/5/layout/IconCircleLabelList"/>
    <dgm:cxn modelId="{ABACA2E7-E618-4CFB-B210-472A9265C774}" type="presParOf" srcId="{E41ECE8D-C00A-41EE-9C80-F2F2165DBE85}" destId="{34674195-B222-4238-95D3-F2B0D81B3D23}" srcOrd="2" destOrd="0" presId="urn:microsoft.com/office/officeart/2018/5/layout/IconCircleLabelList"/>
    <dgm:cxn modelId="{305AB7B0-B605-4BD0-8E56-CE7A77CEDD74}" type="presParOf" srcId="{E41ECE8D-C00A-41EE-9C80-F2F2165DBE85}" destId="{B7492D76-B1D6-463E-8EA6-A534624DE3D0}" srcOrd="3" destOrd="0" presId="urn:microsoft.com/office/officeart/2018/5/layout/IconCircleLabelList"/>
    <dgm:cxn modelId="{7C10F36D-2E69-475E-81DD-F2E10FA096BE}" type="presParOf" srcId="{581584C6-BDF9-415C-96AE-D4D215E57311}" destId="{BA008728-7B18-46C1-9773-16B038E75C43}" srcOrd="1" destOrd="0" presId="urn:microsoft.com/office/officeart/2018/5/layout/IconCircleLabelList"/>
    <dgm:cxn modelId="{EAF1BAB7-3D4D-43FD-B9A3-A2151CD3B2D0}" type="presParOf" srcId="{581584C6-BDF9-415C-96AE-D4D215E57311}" destId="{A1769117-95F3-4E07-B62B-E6AEF56C5BF1}" srcOrd="2" destOrd="0" presId="urn:microsoft.com/office/officeart/2018/5/layout/IconCircleLabelList"/>
    <dgm:cxn modelId="{2CB792DE-BCC5-4B25-9198-CB589A9E922C}" type="presParOf" srcId="{A1769117-95F3-4E07-B62B-E6AEF56C5BF1}" destId="{9CFD4A20-0297-4C49-8666-217676DFE685}" srcOrd="0" destOrd="0" presId="urn:microsoft.com/office/officeart/2018/5/layout/IconCircleLabelList"/>
    <dgm:cxn modelId="{98079577-5309-41D1-8189-D5F184A26AF3}" type="presParOf" srcId="{A1769117-95F3-4E07-B62B-E6AEF56C5BF1}" destId="{D646C6B0-44B1-448F-ACD6-BB058409A30B}" srcOrd="1" destOrd="0" presId="urn:microsoft.com/office/officeart/2018/5/layout/IconCircleLabelList"/>
    <dgm:cxn modelId="{375E1597-C175-46ED-A8B2-217C5C1F7DB8}" type="presParOf" srcId="{A1769117-95F3-4E07-B62B-E6AEF56C5BF1}" destId="{552F676C-D711-4421-9DFB-6C51A22BF284}" srcOrd="2" destOrd="0" presId="urn:microsoft.com/office/officeart/2018/5/layout/IconCircleLabelList"/>
    <dgm:cxn modelId="{A440EB44-F4C5-4E9A-9BED-B8F8E5FBF8AC}" type="presParOf" srcId="{A1769117-95F3-4E07-B62B-E6AEF56C5BF1}" destId="{FCBF0A2A-098D-42EE-B508-1D8FBB3BFC31}"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82D1-220D-4292-8797-46396056AA55}">
      <dsp:nvSpPr>
        <dsp:cNvPr id="0" name=""/>
        <dsp:cNvSpPr/>
      </dsp:nvSpPr>
      <dsp:spPr>
        <a:xfrm>
          <a:off x="1775137" y="20676"/>
          <a:ext cx="1802250" cy="1802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12B8BE-58EE-45DA-83BE-D58BD21DB7B0}">
      <dsp:nvSpPr>
        <dsp:cNvPr id="0" name=""/>
        <dsp:cNvSpPr/>
      </dsp:nvSpPr>
      <dsp:spPr>
        <a:xfrm>
          <a:off x="673762" y="2359668"/>
          <a:ext cx="4005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kumimoji="1" lang="en-US" altLang="ja-JP" sz="2400" b="1" kern="1200" dirty="0">
              <a:solidFill>
                <a:srgbClr val="C00000"/>
              </a:solidFill>
              <a:effectLst/>
              <a:latin typeface="+mn-lt"/>
              <a:ea typeface="+mn-ea"/>
              <a:cs typeface="+mn-cs"/>
            </a:rPr>
            <a:t>10 percent+</a:t>
          </a:r>
        </a:p>
        <a:p>
          <a:pPr marL="0" lvl="0" indent="0" algn="ctr" defTabSz="1066800">
            <a:lnSpc>
              <a:spcPct val="90000"/>
            </a:lnSpc>
            <a:spcBef>
              <a:spcPct val="0"/>
            </a:spcBef>
            <a:spcAft>
              <a:spcPct val="35000"/>
            </a:spcAft>
            <a:buNone/>
          </a:pPr>
          <a:r>
            <a:rPr kumimoji="1" lang="en-US" altLang="ja-JP" sz="2400" b="1" kern="1200" dirty="0">
              <a:solidFill>
                <a:srgbClr val="C00000"/>
              </a:solidFill>
              <a:effectLst/>
              <a:latin typeface="+mn-lt"/>
              <a:ea typeface="+mn-ea"/>
              <a:cs typeface="+mn-cs"/>
            </a:rPr>
            <a:t>leads to </a:t>
          </a:r>
        </a:p>
        <a:p>
          <a:pPr marL="0" lvl="0" indent="0" algn="ctr" defTabSz="1066800">
            <a:lnSpc>
              <a:spcPct val="90000"/>
            </a:lnSpc>
            <a:spcBef>
              <a:spcPct val="0"/>
            </a:spcBef>
            <a:spcAft>
              <a:spcPct val="35000"/>
            </a:spcAft>
            <a:buNone/>
          </a:pPr>
          <a:r>
            <a:rPr kumimoji="1" lang="en-US" altLang="ja-JP" sz="2400" b="1" kern="1200" dirty="0">
              <a:solidFill>
                <a:srgbClr val="C00000"/>
              </a:solidFill>
              <a:effectLst/>
              <a:latin typeface="+mn-lt"/>
              <a:ea typeface="+mn-ea"/>
              <a:cs typeface="+mn-cs"/>
            </a:rPr>
            <a:t>0.2 percent+</a:t>
          </a:r>
          <a:endParaRPr lang="en-US" sz="2400" b="1" kern="1200" dirty="0">
            <a:solidFill>
              <a:srgbClr val="C00000"/>
            </a:solidFill>
          </a:endParaRPr>
        </a:p>
      </dsp:txBody>
      <dsp:txXfrm>
        <a:off x="673762" y="2359668"/>
        <a:ext cx="4005000" cy="1237500"/>
      </dsp:txXfrm>
    </dsp:sp>
    <dsp:sp modelId="{470004D4-5686-486F-939F-FC2BBE8FB30D}">
      <dsp:nvSpPr>
        <dsp:cNvPr id="0" name=""/>
        <dsp:cNvSpPr/>
      </dsp:nvSpPr>
      <dsp:spPr>
        <a:xfrm>
          <a:off x="6481012" y="20676"/>
          <a:ext cx="1802250" cy="1802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70DF1C-ED12-49DB-BF90-F702CB806969}">
      <dsp:nvSpPr>
        <dsp:cNvPr id="0" name=""/>
        <dsp:cNvSpPr/>
      </dsp:nvSpPr>
      <dsp:spPr>
        <a:xfrm>
          <a:off x="5379637" y="2359668"/>
          <a:ext cx="4005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kumimoji="1" lang="en-US" altLang="ja-JP" sz="2800" kern="1200" dirty="0">
              <a:solidFill>
                <a:schemeClr val="tx1"/>
              </a:solidFill>
              <a:effectLst/>
              <a:latin typeface="+mn-lt"/>
              <a:ea typeface="+mn-ea"/>
              <a:cs typeface="+mn-cs"/>
            </a:rPr>
            <a:t>‘exporting job hypothesis’. </a:t>
          </a:r>
          <a:endParaRPr lang="en-US" sz="2800" kern="1200" dirty="0"/>
        </a:p>
      </dsp:txBody>
      <dsp:txXfrm>
        <a:off x="5379637" y="2359668"/>
        <a:ext cx="4005000" cy="123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CB1CC-22D8-4710-8545-F1DDA363F171}">
      <dsp:nvSpPr>
        <dsp:cNvPr id="0" name=""/>
        <dsp:cNvSpPr/>
      </dsp:nvSpPr>
      <dsp:spPr>
        <a:xfrm>
          <a:off x="1816199" y="892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5982A-B66E-4A92-B7FF-63B6A8672B65}">
      <dsp:nvSpPr>
        <dsp:cNvPr id="0" name=""/>
        <dsp:cNvSpPr/>
      </dsp:nvSpPr>
      <dsp:spPr>
        <a:xfrm>
          <a:off x="2284199" y="47692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492D76-B1D6-463E-8EA6-A534624DE3D0}">
      <dsp:nvSpPr>
        <dsp:cNvPr id="0" name=""/>
        <dsp:cNvSpPr/>
      </dsp:nvSpPr>
      <dsp:spPr>
        <a:xfrm>
          <a:off x="1114199"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kumimoji="1" lang="en-US" sz="2600" kern="1200"/>
            <a:t>I. </a:t>
          </a:r>
          <a:r>
            <a:rPr lang="en-US" sz="2600" kern="1200"/>
            <a:t>Wage elasticity of labor </a:t>
          </a:r>
        </a:p>
      </dsp:txBody>
      <dsp:txXfrm>
        <a:off x="1114199" y="2888922"/>
        <a:ext cx="3600000" cy="720000"/>
      </dsp:txXfrm>
    </dsp:sp>
    <dsp:sp modelId="{9CFD4A20-0297-4C49-8666-217676DFE685}">
      <dsp:nvSpPr>
        <dsp:cNvPr id="0" name=""/>
        <dsp:cNvSpPr/>
      </dsp:nvSpPr>
      <dsp:spPr>
        <a:xfrm>
          <a:off x="6046199" y="8922"/>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6C6B0-44B1-448F-ACD6-BB058409A30B}">
      <dsp:nvSpPr>
        <dsp:cNvPr id="0" name=""/>
        <dsp:cNvSpPr/>
      </dsp:nvSpPr>
      <dsp:spPr>
        <a:xfrm>
          <a:off x="6514199" y="47692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BF0A2A-098D-42EE-B508-1D8FBB3BFC31}">
      <dsp:nvSpPr>
        <dsp:cNvPr id="0" name=""/>
        <dsp:cNvSpPr/>
      </dsp:nvSpPr>
      <dsp:spPr>
        <a:xfrm>
          <a:off x="5344199"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kumimoji="1" lang="en-US" sz="2600" kern="1200"/>
            <a:t>II.</a:t>
          </a:r>
          <a:r>
            <a:rPr lang="en-US" sz="2600" kern="1200"/>
            <a:t> The estimated coefficient of r </a:t>
          </a:r>
        </a:p>
      </dsp:txBody>
      <dsp:txXfrm>
        <a:off x="5344199" y="288892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D51C9B55-2999-1B4E-8DEA-B31D2C4C27D2}" type="datetimeFigureOut">
              <a:rPr kumimoji="1" lang="ja-JP" altLang="en-US" smtClean="0"/>
              <a:t>2020/7/22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F1C73-31BC-F74B-86A5-E9F4C3D516DB}" type="slidenum">
              <a:rPr kumimoji="1" lang="ja-JP" altLang="en-US" smtClean="0"/>
              <a:t>‹#›</a:t>
            </a:fld>
            <a:endParaRPr kumimoji="1" lang="ja-JP" altLang="en-US"/>
          </a:p>
        </p:txBody>
      </p:sp>
    </p:spTree>
    <p:extLst>
      <p:ext uri="{BB962C8B-B14F-4D97-AF65-F5344CB8AC3E}">
        <p14:creationId xmlns:p14="http://schemas.microsoft.com/office/powerpoint/2010/main" val="1565657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Good </a:t>
            </a:r>
            <a:r>
              <a:rPr kumimoji="1" lang="en-US" altLang="ja-JP" dirty="0" err="1"/>
              <a:t>afrernoon</a:t>
            </a:r>
            <a:r>
              <a:rPr kumimoji="1" lang="en-US" altLang="ja-JP" dirty="0"/>
              <a:t> everyone. This is FEI DI.</a:t>
            </a:r>
          </a:p>
          <a:p>
            <a:r>
              <a:rPr kumimoji="1" lang="en-US" altLang="ja-JP" dirty="0"/>
              <a:t>In the next 30 </a:t>
            </a:r>
            <a:r>
              <a:rPr kumimoji="1" lang="en-US" altLang="ja-JP" dirty="0" err="1"/>
              <a:t>mintues</a:t>
            </a:r>
            <a:r>
              <a:rPr kumimoji="1" lang="en-US" altLang="ja-JP" dirty="0"/>
              <a:t>, I will share my paper to you.</a:t>
            </a:r>
          </a:p>
          <a:p>
            <a:r>
              <a:rPr kumimoji="1" lang="en-US" altLang="ja-JP" dirty="0"/>
              <a:t>As an academic paper, it may be a little hard to understand.</a:t>
            </a:r>
          </a:p>
          <a:p>
            <a:r>
              <a:rPr kumimoji="1" lang="en-US" altLang="ja-JP" dirty="0"/>
              <a:t>But I will make may effort to simply my explanation as better as possible.</a:t>
            </a:r>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1</a:t>
            </a:fld>
            <a:endParaRPr kumimoji="1" lang="ja-JP" altLang="en-US"/>
          </a:p>
        </p:txBody>
      </p:sp>
    </p:spTree>
    <p:extLst>
      <p:ext uri="{BB962C8B-B14F-4D97-AF65-F5344CB8AC3E}">
        <p14:creationId xmlns:p14="http://schemas.microsoft.com/office/powerpoint/2010/main" val="161647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regression results for the </a:t>
            </a:r>
            <a:r>
              <a:rPr kumimoji="1" lang="en-US" altLang="ja-JP" sz="1200" kern="1200" dirty="0" err="1">
                <a:solidFill>
                  <a:schemeClr val="tx1"/>
                </a:solidFill>
                <a:effectLst/>
                <a:latin typeface="+mn-lt"/>
                <a:ea typeface="+mn-ea"/>
                <a:cs typeface="+mn-cs"/>
              </a:rPr>
              <a:t>labour</a:t>
            </a:r>
            <a:r>
              <a:rPr kumimoji="1" lang="en-US" altLang="ja-JP" sz="1200" kern="1200" dirty="0">
                <a:solidFill>
                  <a:schemeClr val="tx1"/>
                </a:solidFill>
                <a:effectLst/>
                <a:latin typeface="+mn-lt"/>
                <a:ea typeface="+mn-ea"/>
                <a:cs typeface="+mn-cs"/>
              </a:rPr>
              <a:t> demand equation (2) are reported in Table 5. In this table, </a:t>
            </a:r>
            <a:r>
              <a:rPr kumimoji="1" lang="en-US" altLang="ja-JP" sz="1200" kern="1200" dirty="0" err="1">
                <a:solidFill>
                  <a:schemeClr val="tx1"/>
                </a:solidFill>
                <a:effectLst/>
                <a:latin typeface="+mn-lt"/>
                <a:ea typeface="+mn-ea"/>
                <a:cs typeface="+mn-cs"/>
              </a:rPr>
              <a:t>Eqs</a:t>
            </a:r>
            <a:r>
              <a:rPr kumimoji="1" lang="en-US" altLang="ja-JP" sz="1200" kern="1200" dirty="0">
                <a:solidFill>
                  <a:schemeClr val="tx1"/>
                </a:solidFill>
                <a:effectLst/>
                <a:latin typeface="+mn-lt"/>
                <a:ea typeface="+mn-ea"/>
                <a:cs typeface="+mn-cs"/>
              </a:rPr>
              <a:t>. (1) and (2) report the estimation results based on OLS, and </a:t>
            </a:r>
            <a:r>
              <a:rPr kumimoji="1" lang="en-US" altLang="ja-JP" sz="1200" kern="1200" dirty="0" err="1">
                <a:solidFill>
                  <a:schemeClr val="tx1"/>
                </a:solidFill>
                <a:effectLst/>
                <a:latin typeface="+mn-lt"/>
                <a:ea typeface="+mn-ea"/>
                <a:cs typeface="+mn-cs"/>
              </a:rPr>
              <a:t>Eqs</a:t>
            </a:r>
            <a:r>
              <a:rPr kumimoji="1" lang="en-US" altLang="ja-JP" sz="1200" kern="1200" dirty="0">
                <a:solidFill>
                  <a:schemeClr val="tx1"/>
                </a:solidFill>
                <a:effectLst/>
                <a:latin typeface="+mn-lt"/>
                <a:ea typeface="+mn-ea"/>
                <a:cs typeface="+mn-cs"/>
              </a:rPr>
              <a:t>. (3) and (4) by within- transformation, </a:t>
            </a:r>
            <a:r>
              <a:rPr kumimoji="1" lang="en-US" altLang="ja-JP" sz="1200" kern="1200" dirty="0" err="1">
                <a:solidFill>
                  <a:schemeClr val="tx1"/>
                </a:solidFill>
                <a:effectLst/>
                <a:latin typeface="+mn-lt"/>
                <a:ea typeface="+mn-ea"/>
                <a:cs typeface="+mn-cs"/>
              </a:rPr>
              <a:t>Eqs</a:t>
            </a:r>
            <a:r>
              <a:rPr kumimoji="1" lang="en-US" altLang="ja-JP" sz="1200" kern="1200" dirty="0">
                <a:solidFill>
                  <a:schemeClr val="tx1"/>
                </a:solidFill>
                <a:effectLst/>
                <a:latin typeface="+mn-lt"/>
                <a:ea typeface="+mn-ea"/>
                <a:cs typeface="+mn-cs"/>
              </a:rPr>
              <a:t>. (5) and (6) by first-difference, and </a:t>
            </a:r>
            <a:r>
              <a:rPr kumimoji="1" lang="en-US" altLang="ja-JP" sz="1200" kern="1200" dirty="0" err="1">
                <a:solidFill>
                  <a:schemeClr val="tx1"/>
                </a:solidFill>
                <a:effectLst/>
                <a:latin typeface="+mn-lt"/>
                <a:ea typeface="+mn-ea"/>
                <a:cs typeface="+mn-cs"/>
              </a:rPr>
              <a:t>Eqs</a:t>
            </a:r>
            <a:r>
              <a:rPr kumimoji="1" lang="en-US" altLang="ja-JP" sz="1200" kern="1200" dirty="0">
                <a:solidFill>
                  <a:schemeClr val="tx1"/>
                </a:solidFill>
                <a:effectLst/>
                <a:latin typeface="+mn-lt"/>
                <a:ea typeface="+mn-ea"/>
                <a:cs typeface="+mn-cs"/>
              </a:rPr>
              <a:t>. (7) and (8) by instruments variable (IV) approach. Tables 6a–6d present results for each of the four regions—East Asia, North America, the EU and South America.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Model (3) (within-transformation) suggests a 10 percent increase of foreign affiliate employment leads to a 0.18 percent increase of home employment. MNEQ also indicates a statistically significant positive effect on home employment with the similar magnitude (Model (4)).</a:t>
            </a:r>
          </a:p>
          <a:p>
            <a:r>
              <a:rPr kumimoji="1" lang="en-US" altLang="ja-JP" sz="1200" kern="1200" dirty="0">
                <a:solidFill>
                  <a:schemeClr val="tx1"/>
                </a:solidFill>
                <a:effectLst/>
                <a:latin typeface="+mn-lt"/>
                <a:ea typeface="+mn-ea"/>
                <a:cs typeface="+mn-cs"/>
              </a:rPr>
              <a:t> Further, foreign demand shocks, captured by GDP per capita, have no statistical relationship with change in home employment, apart from OLS results. </a:t>
            </a:r>
            <a:endParaRPr lang="en-US" altLang="ja-JP" dirty="0"/>
          </a:p>
          <a:p>
            <a:r>
              <a:rPr kumimoji="1" lang="en-US" altLang="ja-JP" sz="1200" kern="1200" dirty="0">
                <a:solidFill>
                  <a:schemeClr val="tx1"/>
                </a:solidFill>
                <a:effectLst/>
                <a:latin typeface="+mn-lt"/>
                <a:ea typeface="+mn-ea"/>
                <a:cs typeface="+mn-cs"/>
              </a:rPr>
              <a:t>The first-difference estimator (Models (5) and (6)) in Table 5 also suggests a complementary relationship between overseas operations and home employment. However, the magnitude of the estimated coefficients for MNEQ and MNEL is significantly lower than reported for Models (3) and (4).</a:t>
            </a:r>
          </a:p>
          <a:p>
            <a:r>
              <a:rPr kumimoji="1" lang="en-US" altLang="ja-JP" sz="1200" kern="1200" dirty="0">
                <a:solidFill>
                  <a:schemeClr val="tx1"/>
                </a:solidFill>
                <a:effectLst/>
                <a:latin typeface="+mn-lt"/>
                <a:ea typeface="+mn-ea"/>
                <a:cs typeface="+mn-cs"/>
              </a:rPr>
              <a:t> The IV procedure in Models (7) and (8) improves the results for foreign affiliate employment, but the correction of endogeneity for foreign affiliate sales loses the statistical significance of this variable.</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OLS result in Model (1) in Table 5 indicates a positive complementary relationship between foreign affiliates and home employment and the negative impact of foreign affiliate output on home employment. The evidence also indicates a positive impact of foreign market demand shock (GDPP) on home employment. </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10</a:t>
            </a:fld>
            <a:endParaRPr kumimoji="1" lang="ja-JP" altLang="en-US"/>
          </a:p>
        </p:txBody>
      </p:sp>
    </p:spTree>
    <p:extLst>
      <p:ext uri="{BB962C8B-B14F-4D97-AF65-F5344CB8AC3E}">
        <p14:creationId xmlns:p14="http://schemas.microsoft.com/office/powerpoint/2010/main" val="333193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Tables 6a–6d present results for each region, East Asia (Table 6a), North America (Table 6b), the EU (Table 6c) and South America (Table 6d). Even though Japanese MNEs have been actively operation in East Asia since the mid-1980s, its expansion in terms of employment and sales do not seem to negatively affect the level of home employment. In fact, foreign operations in East Asia seem to have little impacts on home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North America, foreign affiliates employment and sales have a positive impact (Model (3) and (4), Table 6b). However, the findings are sensitive to the estimation method. The similar inferences can be made for the EU (Table 6c).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11</a:t>
            </a:fld>
            <a:endParaRPr kumimoji="1" lang="ja-JP" altLang="en-US"/>
          </a:p>
        </p:txBody>
      </p:sp>
    </p:spTree>
    <p:extLst>
      <p:ext uri="{BB962C8B-B14F-4D97-AF65-F5344CB8AC3E}">
        <p14:creationId xmlns:p14="http://schemas.microsoft.com/office/powerpoint/2010/main" val="2670296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kern="1200" dirty="0">
                <a:solidFill>
                  <a:schemeClr val="tx1"/>
                </a:solidFill>
                <a:effectLst/>
                <a:latin typeface="+mn-lt"/>
                <a:ea typeface="+mn-ea"/>
                <a:cs typeface="+mn-cs"/>
              </a:rPr>
              <a:t>Overall, there is no clear-cut evidence of ‘exporting jobs’ by Japanese MNEs, despite the concerns expressed in the public debates. In fact, there is some weak evidence to suggest that</a:t>
            </a:r>
            <a:r>
              <a:rPr kumimoji="1" lang="ja-JP" altLang="en-US" sz="2400" kern="1200">
                <a:solidFill>
                  <a:schemeClr val="tx1"/>
                </a:solidFill>
                <a:effectLst/>
                <a:latin typeface="+mn-lt"/>
                <a:ea typeface="+mn-ea"/>
                <a:cs typeface="+mn-cs"/>
              </a:rPr>
              <a:t> </a:t>
            </a:r>
            <a:r>
              <a:rPr kumimoji="1" lang="en-US" altLang="ja-JP" sz="2400" kern="1200" dirty="0">
                <a:solidFill>
                  <a:schemeClr val="tx1"/>
                </a:solidFill>
                <a:effectLst/>
                <a:latin typeface="+mn-lt"/>
                <a:ea typeface="+mn-ea"/>
                <a:cs typeface="+mn-cs"/>
              </a:rPr>
              <a:t>expanded overseas operations may have actually helped to maintain the level of home employment. </a:t>
            </a:r>
            <a:endParaRPr lang="en-US" altLang="ja-JP"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kern="1200" dirty="0">
                <a:solidFill>
                  <a:schemeClr val="tx1"/>
                </a:solidFill>
                <a:effectLst/>
                <a:latin typeface="+mn-lt"/>
                <a:ea typeface="+mn-ea"/>
                <a:cs typeface="+mn-cs"/>
              </a:rPr>
              <a:t>Other determinants of </a:t>
            </a:r>
            <a:r>
              <a:rPr kumimoji="1" lang="en-US" altLang="ja-JP" sz="2400" kern="1200" dirty="0" err="1">
                <a:solidFill>
                  <a:schemeClr val="tx1"/>
                </a:solidFill>
                <a:effectLst/>
                <a:latin typeface="+mn-lt"/>
                <a:ea typeface="+mn-ea"/>
                <a:cs typeface="+mn-cs"/>
              </a:rPr>
              <a:t>labour</a:t>
            </a:r>
            <a:r>
              <a:rPr kumimoji="1" lang="en-US" altLang="ja-JP" sz="2400" kern="1200" dirty="0">
                <a:solidFill>
                  <a:schemeClr val="tx1"/>
                </a:solidFill>
                <a:effectLst/>
                <a:latin typeface="+mn-lt"/>
                <a:ea typeface="+mn-ea"/>
                <a:cs typeface="+mn-cs"/>
              </a:rPr>
              <a:t> demand by parent firms can be </a:t>
            </a:r>
            <a:r>
              <a:rPr kumimoji="1" lang="en-US" altLang="ja-JP" sz="2400" kern="1200" dirty="0" err="1">
                <a:solidFill>
                  <a:schemeClr val="tx1"/>
                </a:solidFill>
                <a:effectLst/>
                <a:latin typeface="+mn-lt"/>
                <a:ea typeface="+mn-ea"/>
                <a:cs typeface="+mn-cs"/>
              </a:rPr>
              <a:t>summarised</a:t>
            </a:r>
            <a:r>
              <a:rPr kumimoji="1" lang="en-US" altLang="ja-JP" sz="2400" kern="1200" dirty="0">
                <a:solidFill>
                  <a:schemeClr val="tx1"/>
                </a:solidFill>
                <a:effectLst/>
                <a:latin typeface="+mn-lt"/>
                <a:ea typeface="+mn-ea"/>
                <a:cs typeface="+mn-cs"/>
              </a:rPr>
              <a:t> as follows.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kern="1200" dirty="0">
                <a:solidFill>
                  <a:schemeClr val="tx1"/>
                </a:solidFill>
                <a:effectLst/>
                <a:latin typeface="+mn-lt"/>
                <a:ea typeface="+mn-ea"/>
                <a:cs typeface="+mn-cs"/>
              </a:rPr>
              <a:t>Wage elasticity of </a:t>
            </a:r>
            <a:r>
              <a:rPr kumimoji="1" lang="en-US" altLang="ja-JP" sz="2400" kern="1200" dirty="0" err="1">
                <a:solidFill>
                  <a:schemeClr val="tx1"/>
                </a:solidFill>
                <a:effectLst/>
                <a:latin typeface="+mn-lt"/>
                <a:ea typeface="+mn-ea"/>
                <a:cs typeface="+mn-cs"/>
              </a:rPr>
              <a:t>labour</a:t>
            </a:r>
            <a:r>
              <a:rPr kumimoji="1" lang="en-US" altLang="ja-JP" sz="2400" kern="1200" dirty="0">
                <a:solidFill>
                  <a:schemeClr val="tx1"/>
                </a:solidFill>
                <a:effectLst/>
                <a:latin typeface="+mn-lt"/>
                <a:ea typeface="+mn-ea"/>
                <a:cs typeface="+mn-cs"/>
              </a:rPr>
              <a:t> demand consistently has the expected negative sign, indicating a down- ward sloping of </a:t>
            </a:r>
            <a:r>
              <a:rPr kumimoji="1" lang="en-US" altLang="ja-JP" sz="2400" kern="1200" dirty="0" err="1">
                <a:solidFill>
                  <a:schemeClr val="tx1"/>
                </a:solidFill>
                <a:effectLst/>
                <a:latin typeface="+mn-lt"/>
                <a:ea typeface="+mn-ea"/>
                <a:cs typeface="+mn-cs"/>
              </a:rPr>
              <a:t>labour</a:t>
            </a:r>
            <a:r>
              <a:rPr kumimoji="1" lang="en-US" altLang="ja-JP" sz="2400" kern="1200" dirty="0">
                <a:solidFill>
                  <a:schemeClr val="tx1"/>
                </a:solidFill>
                <a:effectLst/>
                <a:latin typeface="+mn-lt"/>
                <a:ea typeface="+mn-ea"/>
                <a:cs typeface="+mn-cs"/>
              </a:rPr>
              <a:t> demand.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kern="1200" dirty="0">
                <a:solidFill>
                  <a:schemeClr val="tx1"/>
                </a:solidFill>
                <a:effectLst/>
                <a:latin typeface="+mn-lt"/>
                <a:ea typeface="+mn-ea"/>
                <a:cs typeface="+mn-cs"/>
              </a:rPr>
              <a:t>The estimated coefficient of r (the user cost of capital) shows mixed results, making it impossible to infer whether capital and home employment are substitutes for or complementary to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 </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12</a:t>
            </a:fld>
            <a:endParaRPr kumimoji="1" lang="ja-JP" altLang="en-US"/>
          </a:p>
        </p:txBody>
      </p:sp>
    </p:spTree>
    <p:extLst>
      <p:ext uri="{BB962C8B-B14F-4D97-AF65-F5344CB8AC3E}">
        <p14:creationId xmlns:p14="http://schemas.microsoft.com/office/powerpoint/2010/main" val="162607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finding challenges the popular perception of MNEs ‘exporting jobs’ when they expand overseas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evidence suggests that expanded overseas operations by MNEs not only help firms to enhance their competitiveness and profitability but may also have a positive impact on home MNE employment by generating higher demand for more technology and skill intensive activities.</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When the positive general equilibrium effects of profit remittances on overall home employment is also taken into account, there appears to be no case for any government action to restrain overseas expansion of Japanese MNEs.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Eventually this process will help upgrade the skill intensity of the home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13</a:t>
            </a:fld>
            <a:endParaRPr kumimoji="1" lang="ja-JP" altLang="en-US"/>
          </a:p>
        </p:txBody>
      </p:sp>
    </p:spTree>
    <p:extLst>
      <p:ext uri="{BB962C8B-B14F-4D97-AF65-F5344CB8AC3E}">
        <p14:creationId xmlns:p14="http://schemas.microsoft.com/office/powerpoint/2010/main" val="409472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However, there will be a transitional period during which there is likely to be significant adjustment pressures on the MNE workforce at home as MNE home production is restructured to focus on production of more technology and capital intensive production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To reduce this significant adjustment pressures.</a:t>
            </a:r>
            <a:endParaRPr kumimoji="1" lang="ja-JP" altLang="ja-JP" sz="1200" kern="1200">
              <a:solidFill>
                <a:schemeClr val="tx1"/>
              </a:solidFill>
              <a:effectLst/>
              <a:latin typeface="+mn-lt"/>
              <a:ea typeface="+mn-ea"/>
              <a:cs typeface="+mn-cs"/>
            </a:endParaRPr>
          </a:p>
          <a:p>
            <a:r>
              <a:rPr kumimoji="1" lang="en-US" altLang="ja-JP" sz="1200" kern="1200" dirty="0" err="1">
                <a:solidFill>
                  <a:schemeClr val="tx1"/>
                </a:solidFill>
                <a:effectLst/>
                <a:latin typeface="+mn-lt"/>
                <a:ea typeface="+mn-ea"/>
                <a:cs typeface="+mn-cs"/>
              </a:rPr>
              <a:t>First,we</a:t>
            </a:r>
            <a:r>
              <a:rPr kumimoji="1" lang="en-US" altLang="ja-JP" sz="1200" kern="1200" dirty="0">
                <a:solidFill>
                  <a:schemeClr val="tx1"/>
                </a:solidFill>
                <a:effectLst/>
                <a:latin typeface="+mn-lt"/>
                <a:ea typeface="+mn-ea"/>
                <a:cs typeface="+mn-cs"/>
              </a:rPr>
              <a:t> should investigate the firm-level effects of this process to identify the adjustment problems faced by the existing MNE workforce</a:t>
            </a:r>
            <a:endParaRPr kumimoji="1" lang="ja-JP" altLang="ja-JP" sz="1200" kern="120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Secondly, addressing related assistance and </a:t>
            </a:r>
            <a:r>
              <a:rPr kumimoji="1" lang="en-US" altLang="ja-JP" sz="1200" kern="1200" dirty="0" err="1">
                <a:solidFill>
                  <a:schemeClr val="tx1"/>
                </a:solidFill>
                <a:effectLst/>
                <a:latin typeface="+mn-lt"/>
                <a:ea typeface="+mn-ea"/>
                <a:cs typeface="+mn-cs"/>
              </a:rPr>
              <a:t>labour</a:t>
            </a:r>
            <a:r>
              <a:rPr kumimoji="1" lang="en-US" altLang="ja-JP" sz="1200" kern="1200" dirty="0">
                <a:solidFill>
                  <a:schemeClr val="tx1"/>
                </a:solidFill>
                <a:effectLst/>
                <a:latin typeface="+mn-lt"/>
                <a:ea typeface="+mn-ea"/>
                <a:cs typeface="+mn-cs"/>
              </a:rPr>
              <a:t> retraining requirements.</a:t>
            </a:r>
            <a:r>
              <a:rPr lang="ja-JP" altLang="ja-JP">
                <a:effectLst/>
              </a:rPr>
              <a:t> </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14</a:t>
            </a:fld>
            <a:endParaRPr kumimoji="1" lang="ja-JP" altLang="en-US"/>
          </a:p>
        </p:txBody>
      </p:sp>
    </p:spTree>
    <p:extLst>
      <p:ext uri="{BB962C8B-B14F-4D97-AF65-F5344CB8AC3E}">
        <p14:creationId xmlns:p14="http://schemas.microsoft.com/office/powerpoint/2010/main" val="396965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2400" dirty="0">
                <a:solidFill>
                  <a:srgbClr val="FFFFFF"/>
                </a:solidFill>
              </a:rPr>
              <a:t>WHAT IS THIS PAPER MAINLY TAKING ABOUT?</a:t>
            </a:r>
          </a:p>
          <a:p>
            <a:pPr marL="0" indent="0">
              <a:buNone/>
            </a:pPr>
            <a:r>
              <a:rPr lang="en-US" altLang="ja-JP" sz="2400" dirty="0"/>
              <a:t>The  expansion of overseas operations of manufacturing multinational enterprises (MNEs) will affect the home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t>It is called </a:t>
            </a:r>
            <a:r>
              <a:rPr lang="en-US" altLang="ja-JP" sz="2400" b="1" dirty="0"/>
              <a:t> </a:t>
            </a:r>
            <a:r>
              <a:rPr lang="en-US" altLang="ja-JP" sz="2400" b="0" dirty="0"/>
              <a:t>Exporting job ’hypothesis.</a:t>
            </a:r>
            <a:endParaRPr kumimoji="1" lang="en-US" altLang="ja-JP" sz="2400" b="0" dirty="0"/>
          </a:p>
          <a:p>
            <a:r>
              <a:rPr kumimoji="1" lang="en-US" altLang="ja-JP" sz="2400" dirty="0"/>
              <a:t>The debate over the possible adverse effects of overseas production by multinational enterprises (MNEs) on home employment (‘exporting jobs’) first emerged in the US in the late- 1960s (Kravis and Lipsey, 1988).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It had also become the subject of heated policy debate in Japan under the label of ‘manufacturing hollowing-out’ following the spread of production bases of Japanese MNEs to low cost countries in East Asia from the mid-1980s.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So..</a:t>
            </a:r>
            <a:r>
              <a:rPr lang="en-US" altLang="ja-JP" dirty="0"/>
              <a:t> What do you think about the effect??</a:t>
            </a:r>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2</a:t>
            </a:fld>
            <a:endParaRPr kumimoji="1" lang="ja-JP" altLang="en-US"/>
          </a:p>
        </p:txBody>
      </p:sp>
    </p:spTree>
    <p:extLst>
      <p:ext uri="{BB962C8B-B14F-4D97-AF65-F5344CB8AC3E}">
        <p14:creationId xmlns:p14="http://schemas.microsoft.com/office/powerpoint/2010/main" val="67828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ja-JP" dirty="0"/>
              <a:t>There has been a proliferation of empirical investigations of the exporting jobs hypothesis, using matched parent-affiliates datasets for MNEs of various national</a:t>
            </a:r>
            <a:r>
              <a:rPr kumimoji="1" lang="en-US" altLang="ja-JP" sz="1200" kern="1200" dirty="0">
                <a:solidFill>
                  <a:schemeClr val="tx1"/>
                </a:solidFill>
                <a:effectLst/>
                <a:latin typeface="+mn-lt"/>
                <a:ea typeface="+mn-ea"/>
                <a:cs typeface="+mn-cs"/>
              </a:rPr>
              <a:t>. However, to our best knowledge, until 2010 no similar study has been undertaken for Japanese MNEs. This paper filled that gap. </a:t>
            </a:r>
            <a:endParaRPr lang="en-US" altLang="ja-JP"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1" lang="en-US" altLang="ja-JP"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ja-JP" sz="1200" dirty="0"/>
              <a:t>The available Japanese evidence on this subject is mainly drawn from the readily available industry-level FDI data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200" kern="1200" dirty="0">
                <a:solidFill>
                  <a:schemeClr val="tx1"/>
                </a:solidFill>
                <a:effectLst/>
                <a:latin typeface="+mn-lt"/>
                <a:ea typeface="+mn-ea"/>
                <a:cs typeface="+mn-cs"/>
              </a:rPr>
              <a:t>Since the FDI decision is made at the firm-level rather than the industry-level, the firm- level dataset allows us to undertake the first analysis for properly assessing the exporting jobs hypothesis for Japanese MNEs. </a:t>
            </a:r>
            <a:endParaRPr lang="en-US" altLang="ja-JP"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200" kern="1200" dirty="0">
                <a:solidFill>
                  <a:schemeClr val="tx1"/>
                </a:solidFill>
                <a:effectLst/>
                <a:latin typeface="+mn-lt"/>
                <a:ea typeface="+mn-ea"/>
                <a:cs typeface="+mn-cs"/>
              </a:rPr>
              <a:t>(actually)Head and </a:t>
            </a:r>
            <a:r>
              <a:rPr kumimoji="1" lang="en-US" altLang="ja-JP" sz="1200" kern="1200" dirty="0" err="1">
                <a:solidFill>
                  <a:schemeClr val="tx1"/>
                </a:solidFill>
                <a:effectLst/>
                <a:latin typeface="+mn-lt"/>
                <a:ea typeface="+mn-ea"/>
                <a:cs typeface="+mn-cs"/>
              </a:rPr>
              <a:t>Ries</a:t>
            </a:r>
            <a:r>
              <a:rPr kumimoji="1" lang="en-US" altLang="ja-JP" sz="1200" kern="1200" dirty="0">
                <a:solidFill>
                  <a:schemeClr val="tx1"/>
                </a:solidFill>
                <a:effectLst/>
                <a:latin typeface="+mn-lt"/>
                <a:ea typeface="+mn-ea"/>
                <a:cs typeface="+mn-cs"/>
              </a:rPr>
              <a:t> (2002) uses the firm-level data compiled from the Toyo Keizai which only includes the listed firms in the Japanese stock market in Japan. Instead, the dataset compiled for our paper cover divers scale of Japanese parent firms. </a:t>
            </a:r>
            <a:endParaRPr lang="en-US" altLang="ja-JP"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1" lang="en-US" altLang="ja-JP"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ja-JP" dirty="0"/>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3</a:t>
            </a:fld>
            <a:endParaRPr kumimoji="1" lang="ja-JP" altLang="en-US"/>
          </a:p>
        </p:txBody>
      </p:sp>
    </p:spTree>
    <p:extLst>
      <p:ext uri="{BB962C8B-B14F-4D97-AF65-F5344CB8AC3E}">
        <p14:creationId xmlns:p14="http://schemas.microsoft.com/office/powerpoint/2010/main" val="358965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200" kern="1200" dirty="0">
                <a:solidFill>
                  <a:schemeClr val="tx1"/>
                </a:solidFill>
                <a:effectLst/>
                <a:latin typeface="+mn-lt"/>
                <a:ea typeface="+mn-ea"/>
                <a:cs typeface="+mn-cs"/>
              </a:rPr>
              <a:t>The data is compiled from the unpublished returns to two annual enterprises surveys of Japanese MNEs parent firms and their foreign affiliates, the Basic Survey of Business Structure and Activity and the Basic Survey of Overseas Japanese Business Activity, collected by Japan Ministry of the Economy, Trade and Industry (METI) over the period 1991–2002.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1" lang="en-US" altLang="ja-JP" sz="1200" kern="1200" dirty="0">
                <a:solidFill>
                  <a:schemeClr val="tx1"/>
                </a:solidFill>
                <a:effectLst/>
                <a:latin typeface="+mn-lt"/>
                <a:ea typeface="+mn-ea"/>
                <a:cs typeface="+mn-cs"/>
              </a:rPr>
              <a:t> The analysis of this paper is based on estimating </a:t>
            </a:r>
            <a:r>
              <a:rPr kumimoji="1" lang="en-US" altLang="ja-JP" sz="1200" kern="1200" dirty="0" err="1">
                <a:solidFill>
                  <a:schemeClr val="tx1"/>
                </a:solidFill>
                <a:effectLst/>
                <a:latin typeface="+mn-lt"/>
                <a:ea typeface="+mn-ea"/>
                <a:cs typeface="+mn-cs"/>
              </a:rPr>
              <a:t>labour</a:t>
            </a:r>
            <a:r>
              <a:rPr kumimoji="1" lang="en-US" altLang="ja-JP" sz="1200" kern="1200" dirty="0">
                <a:solidFill>
                  <a:schemeClr val="tx1"/>
                </a:solidFill>
                <a:effectLst/>
                <a:latin typeface="+mn-lt"/>
                <a:ea typeface="+mn-ea"/>
                <a:cs typeface="+mn-cs"/>
              </a:rPr>
              <a:t> demand of parent firms controlling for the firm attributes and specific regional characteristics of overseas operation of MNEs. </a:t>
            </a:r>
            <a:endParaRPr lang="en-US" altLang="ja-JP" dirty="0"/>
          </a:p>
          <a:p>
            <a:pPr marL="228600" indent="-228600">
              <a:buAutoNum type="arabicPeriod"/>
            </a:pPr>
            <a:endParaRPr kumimoji="1" lang="en-US" altLang="ja-JP" sz="1200" kern="1200" dirty="0">
              <a:solidFill>
                <a:schemeClr val="tx1"/>
              </a:solidFill>
              <a:effectLst/>
              <a:latin typeface="+mn-lt"/>
              <a:ea typeface="+mn-ea"/>
              <a:cs typeface="+mn-cs"/>
            </a:endParaRPr>
          </a:p>
          <a:p>
            <a:pPr marL="228600" indent="-228600">
              <a:buAutoNum type="arabicPeriod"/>
            </a:pPr>
            <a:endParaRPr kumimoji="1" lang="en-US" altLang="ja-JP" sz="1200" kern="1200" dirty="0">
              <a:solidFill>
                <a:schemeClr val="tx1"/>
              </a:solidFill>
              <a:effectLst/>
              <a:latin typeface="+mn-lt"/>
              <a:ea typeface="+mn-ea"/>
              <a:cs typeface="+mn-cs"/>
            </a:endParaRPr>
          </a:p>
          <a:p>
            <a:pPr marL="228600" indent="-228600">
              <a:buAutoNum type="arabicPeriod"/>
            </a:pPr>
            <a:endParaRPr kumimoji="1" lang="en-US" altLang="ja-JP" sz="1200" kern="1200" dirty="0">
              <a:solidFill>
                <a:schemeClr val="tx1"/>
              </a:solidFill>
              <a:effectLst/>
              <a:latin typeface="+mn-lt"/>
              <a:ea typeface="+mn-ea"/>
              <a:cs typeface="+mn-cs"/>
            </a:endParaRPr>
          </a:p>
          <a:p>
            <a:pPr marL="228600" indent="-228600">
              <a:buAutoNum type="arabicPeriod"/>
            </a:pP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4</a:t>
            </a:fld>
            <a:endParaRPr kumimoji="1" lang="ja-JP" altLang="en-US"/>
          </a:p>
        </p:txBody>
      </p:sp>
    </p:spTree>
    <p:extLst>
      <p:ext uri="{BB962C8B-B14F-4D97-AF65-F5344CB8AC3E}">
        <p14:creationId xmlns:p14="http://schemas.microsoft.com/office/powerpoint/2010/main" val="182195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findings of this paper do not support the ‘exporting job hypothesis’. Instead, there is some evidence of complementary relationship between employment in foreign affiliates of MNEs and their home employment; a 10 percent increase of foreign affiliate employment leads to a 0.2 percent increase in home employment. </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5</a:t>
            </a:fld>
            <a:endParaRPr kumimoji="1" lang="ja-JP" altLang="en-US"/>
          </a:p>
        </p:txBody>
      </p:sp>
    </p:spTree>
    <p:extLst>
      <p:ext uri="{BB962C8B-B14F-4D97-AF65-F5344CB8AC3E}">
        <p14:creationId xmlns:p14="http://schemas.microsoft.com/office/powerpoint/2010/main" val="290276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1.It is equally possible that increased overseas operations might enhance the scale of home economic activity due to better resource allocations and the expanded overseas market (the scale effect).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The net impact of increased overseas operation on home economic activity can be either positive or negative, depending on the magnitude of the scale and the substitution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6</a:t>
            </a:fld>
            <a:endParaRPr kumimoji="1" lang="ja-JP" altLang="en-US"/>
          </a:p>
        </p:txBody>
      </p:sp>
    </p:spTree>
    <p:extLst>
      <p:ext uri="{BB962C8B-B14F-4D97-AF65-F5344CB8AC3E}">
        <p14:creationId xmlns:p14="http://schemas.microsoft.com/office/powerpoint/2010/main" val="166854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net effect of overseas operation can also vary among different types of MNEs. In general, the theory postulates two types of MNEs, depending on the investment motivation: vertical or horizontal.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A type of MNEs vertically separate the production process between parent MNEs and their foreign affiliates. MNEs of this type are usually motivated to take advantage of the existence of international factor price differentials between home and host-country.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this case, overseas and domestic employment can be substitutes, since some domestic operations are directly relocated to overseas locations.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However, it is possible that the domestic operation is expanded due to the enhanced production efficiency of vertical specialization.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B type, expanded overseas operations may either have little effect on the scale of the domestic operation of MNEs or their domestic operations may even expand due to the expanded worldwide scale of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7</a:t>
            </a:fld>
            <a:endParaRPr kumimoji="1" lang="ja-JP" altLang="en-US"/>
          </a:p>
        </p:txBody>
      </p:sp>
    </p:spTree>
    <p:extLst>
      <p:ext uri="{BB962C8B-B14F-4D97-AF65-F5344CB8AC3E}">
        <p14:creationId xmlns:p14="http://schemas.microsoft.com/office/powerpoint/2010/main" val="274952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Beyond this theoretical classification of MNE types, the postulated relationship between overseas and domestic employment might also depend on the extent to which overseas operations are located in developed as opposed to developing countries, and also whether foreign affiliates have plant-level or firm-level economies of scale. </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8</a:t>
            </a:fld>
            <a:endParaRPr kumimoji="1" lang="ja-JP" altLang="en-US"/>
          </a:p>
        </p:txBody>
      </p:sp>
    </p:spTree>
    <p:extLst>
      <p:ext uri="{BB962C8B-B14F-4D97-AF65-F5344CB8AC3E}">
        <p14:creationId xmlns:p14="http://schemas.microsoft.com/office/powerpoint/2010/main" val="388993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part is quiet difficult to understand especially </a:t>
            </a:r>
            <a:r>
              <a:rPr kumimoji="1" lang="en-US" altLang="ja-JP" dirty="0" err="1"/>
              <a:t>audiauce</a:t>
            </a:r>
            <a:r>
              <a:rPr kumimoji="1" lang="en-US" altLang="ja-JP" dirty="0"/>
              <a:t> without the knowledge of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where subscripts </a:t>
            </a:r>
            <a:r>
              <a:rPr lang="en-US" altLang="ja-JP" dirty="0" err="1"/>
              <a:t>i</a:t>
            </a:r>
            <a:r>
              <a:rPr lang="en-US" altLang="ja-JP" dirty="0"/>
              <a:t>, h, and t denote parent firm, home country, and time. The dependent variable (L) is the quantity of home employment; w, Q, and r represent own-wage rate, output, and the price of capital; a proxies the unobserved features such as the parent’s level of technology and firm-specific capital. ln indicates natural logarithm. Hence, the log-linear specification offers the direct interpretation of elasticity between factors, holding the output constant (i.e., own-wage elasticity and cross-factor elasticity).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a:t>
            </a:r>
            <a:r>
              <a:rPr kumimoji="1" lang="en-US" altLang="ja-JP" sz="1200" kern="1200" dirty="0" err="1">
                <a:solidFill>
                  <a:schemeClr val="tx1"/>
                </a:solidFill>
                <a:effectLst/>
                <a:latin typeface="+mn-lt"/>
                <a:ea typeface="+mn-ea"/>
                <a:cs typeface="+mn-cs"/>
              </a:rPr>
              <a:t>labour</a:t>
            </a:r>
            <a:r>
              <a:rPr kumimoji="1" lang="en-US" altLang="ja-JP" sz="1200" kern="1200" dirty="0">
                <a:solidFill>
                  <a:schemeClr val="tx1"/>
                </a:solidFill>
                <a:effectLst/>
                <a:latin typeface="+mn-lt"/>
                <a:ea typeface="+mn-ea"/>
                <a:cs typeface="+mn-cs"/>
              </a:rPr>
              <a:t> demand equation (1) is expanded to incorporate variable capturing overseas operations of foreign affiliate of MNEs (denoted as MNE) and other relevant variables influencing the demand of </a:t>
            </a:r>
            <a:r>
              <a:rPr kumimoji="1" lang="en-US" altLang="ja-JP" sz="1200" kern="1200" dirty="0" err="1">
                <a:solidFill>
                  <a:schemeClr val="tx1"/>
                </a:solidFill>
                <a:effectLst/>
                <a:latin typeface="+mn-lt"/>
                <a:ea typeface="+mn-ea"/>
                <a:cs typeface="+mn-cs"/>
              </a:rPr>
              <a:t>labour</a:t>
            </a:r>
            <a:r>
              <a:rPr kumimoji="1" lang="en-US" altLang="ja-JP" sz="1200" kern="1200" dirty="0">
                <a:solidFill>
                  <a:schemeClr val="tx1"/>
                </a:solidFill>
                <a:effectLst/>
                <a:latin typeface="+mn-lt"/>
                <a:ea typeface="+mn-ea"/>
                <a:cs typeface="+mn-cs"/>
              </a:rPr>
              <a:t> by parent firms. </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EDAF1C73-31BC-F74B-86A5-E9F4C3D516DB}" type="slidenum">
              <a:rPr kumimoji="1" lang="ja-JP" altLang="en-US" smtClean="0"/>
              <a:t>9</a:t>
            </a:fld>
            <a:endParaRPr kumimoji="1" lang="ja-JP" altLang="en-US"/>
          </a:p>
        </p:txBody>
      </p:sp>
    </p:spTree>
    <p:extLst>
      <p:ext uri="{BB962C8B-B14F-4D97-AF65-F5344CB8AC3E}">
        <p14:creationId xmlns:p14="http://schemas.microsoft.com/office/powerpoint/2010/main" val="31096111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65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400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12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58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7/22/20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570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20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0232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9639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7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7/22/20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76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7/22/20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45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7/22/20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245348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kumimoji="1"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字幕 2">
            <a:extLst>
              <a:ext uri="{FF2B5EF4-FFF2-40B4-BE49-F238E27FC236}">
                <a16:creationId xmlns:a16="http://schemas.microsoft.com/office/drawing/2014/main" id="{82A77474-F265-064E-906B-AFE8AB5D97BE}"/>
              </a:ext>
            </a:extLst>
          </p:cNvPr>
          <p:cNvSpPr>
            <a:spLocks noGrp="1"/>
          </p:cNvSpPr>
          <p:nvPr>
            <p:ph type="subTitle" idx="1"/>
          </p:nvPr>
        </p:nvSpPr>
        <p:spPr>
          <a:xfrm>
            <a:off x="7937524" y="2064729"/>
            <a:ext cx="2942706" cy="2835883"/>
          </a:xfrm>
        </p:spPr>
        <p:txBody>
          <a:bodyPr anchor="ctr">
            <a:normAutofit/>
          </a:bodyPr>
          <a:lstStyle/>
          <a:p>
            <a:r>
              <a:rPr lang="en-US" altLang="ja-JP" sz="2400" b="1" dirty="0">
                <a:solidFill>
                  <a:schemeClr val="tx2"/>
                </a:solidFill>
              </a:rPr>
              <a:t>Nobuaki</a:t>
            </a:r>
          </a:p>
          <a:p>
            <a:r>
              <a:rPr lang="en-US" altLang="ja-JP" sz="2400" b="1" dirty="0">
                <a:solidFill>
                  <a:schemeClr val="tx2"/>
                </a:solidFill>
              </a:rPr>
              <a:t>Yamashita &amp; Kyoji Fukao</a:t>
            </a:r>
          </a:p>
          <a:p>
            <a:endParaRPr kumimoji="1" lang="en-US" altLang="ja-JP" sz="2400" dirty="0">
              <a:solidFill>
                <a:schemeClr val="tx2"/>
              </a:solidFill>
            </a:endParaRPr>
          </a:p>
          <a:p>
            <a:r>
              <a:rPr kumimoji="1" lang="en-US" altLang="ja-JP" sz="2400" dirty="0">
                <a:solidFill>
                  <a:schemeClr val="tx2"/>
                </a:solidFill>
              </a:rPr>
              <a:t>PRESENTAION BY DI FEI (2EC20225P)</a:t>
            </a:r>
            <a:endParaRPr kumimoji="1" lang="ja-JP" altLang="en-US" sz="2400">
              <a:solidFill>
                <a:schemeClr val="tx2"/>
              </a:solidFill>
            </a:endParaRPr>
          </a:p>
        </p:txBody>
      </p:sp>
      <p:grpSp>
        <p:nvGrpSpPr>
          <p:cNvPr id="21" name="Group 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1" name="Oval 1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1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タイトル 1">
            <a:extLst>
              <a:ext uri="{FF2B5EF4-FFF2-40B4-BE49-F238E27FC236}">
                <a16:creationId xmlns:a16="http://schemas.microsoft.com/office/drawing/2014/main" id="{809630D3-6B22-614E-BE8F-7EC8DBB239DC}"/>
              </a:ext>
            </a:extLst>
          </p:cNvPr>
          <p:cNvSpPr>
            <a:spLocks noGrp="1"/>
          </p:cNvSpPr>
          <p:nvPr>
            <p:ph type="ctrTitle"/>
          </p:nvPr>
        </p:nvSpPr>
        <p:spPr>
          <a:xfrm>
            <a:off x="1717507" y="1316890"/>
            <a:ext cx="4606394" cy="4224216"/>
          </a:xfrm>
        </p:spPr>
        <p:txBody>
          <a:bodyPr>
            <a:normAutofit/>
          </a:bodyPr>
          <a:lstStyle/>
          <a:p>
            <a:pPr algn="ctr"/>
            <a:r>
              <a:rPr kumimoji="1" lang="en-US" altLang="ja-JP" sz="4700" b="1" dirty="0">
                <a:solidFill>
                  <a:srgbClr val="FFFFFF"/>
                </a:solidFill>
              </a:rPr>
              <a:t>Expansion abroad and jobs at home</a:t>
            </a:r>
            <a:r>
              <a:rPr kumimoji="1" lang="zh-CN" altLang="en-US" sz="4700" b="1" dirty="0">
                <a:solidFill>
                  <a:srgbClr val="FFFFFF"/>
                </a:solidFill>
              </a:rPr>
              <a:t>：</a:t>
            </a:r>
            <a:br>
              <a:rPr kumimoji="1" lang="en-US" altLang="zh-CN" sz="4700" b="1" dirty="0">
                <a:solidFill>
                  <a:srgbClr val="FFFFFF"/>
                </a:solidFill>
              </a:rPr>
            </a:br>
            <a:r>
              <a:rPr kumimoji="1" lang="en-US" altLang="zh-CN" sz="4700" b="1" dirty="0">
                <a:solidFill>
                  <a:srgbClr val="FFFFFF"/>
                </a:solidFill>
              </a:rPr>
              <a:t>Evidence from Japanese multinational enterprises</a:t>
            </a:r>
            <a:endParaRPr kumimoji="1" lang="ja-JP" altLang="en-US" sz="4700" b="1">
              <a:solidFill>
                <a:srgbClr val="FFFFFF"/>
              </a:solidFill>
            </a:endParaRPr>
          </a:p>
        </p:txBody>
      </p:sp>
      <p:sp>
        <p:nvSpPr>
          <p:cNvPr id="23" name="Rectangle 1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591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8E33C8-8201-5944-B17A-18EFA8C0E5CD}"/>
              </a:ext>
            </a:extLst>
          </p:cNvPr>
          <p:cNvPicPr>
            <a:picLocks noChangeAspect="1"/>
          </p:cNvPicPr>
          <p:nvPr/>
        </p:nvPicPr>
        <p:blipFill>
          <a:blip r:embed="rId3"/>
          <a:stretch>
            <a:fillRect/>
          </a:stretch>
        </p:blipFill>
        <p:spPr>
          <a:xfrm>
            <a:off x="139700" y="349250"/>
            <a:ext cx="11912600" cy="6159500"/>
          </a:xfrm>
          <a:prstGeom prst="rect">
            <a:avLst/>
          </a:prstGeom>
        </p:spPr>
      </p:pic>
    </p:spTree>
    <p:extLst>
      <p:ext uri="{BB962C8B-B14F-4D97-AF65-F5344CB8AC3E}">
        <p14:creationId xmlns:p14="http://schemas.microsoft.com/office/powerpoint/2010/main" val="124106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D755CED-7F70-DA46-929C-82041B9597D2}"/>
              </a:ext>
            </a:extLst>
          </p:cNvPr>
          <p:cNvPicPr>
            <a:picLocks noChangeAspect="1"/>
          </p:cNvPicPr>
          <p:nvPr/>
        </p:nvPicPr>
        <p:blipFill>
          <a:blip r:embed="rId3"/>
          <a:stretch>
            <a:fillRect/>
          </a:stretch>
        </p:blipFill>
        <p:spPr>
          <a:xfrm>
            <a:off x="127000" y="349250"/>
            <a:ext cx="11938000" cy="6159500"/>
          </a:xfrm>
          <a:prstGeom prst="rect">
            <a:avLst/>
          </a:prstGeom>
        </p:spPr>
      </p:pic>
      <p:pic>
        <p:nvPicPr>
          <p:cNvPr id="6" name="図 5" descr="スクリーンショットの画面&#10;&#10;自動的に生成された説明">
            <a:extLst>
              <a:ext uri="{FF2B5EF4-FFF2-40B4-BE49-F238E27FC236}">
                <a16:creationId xmlns:a16="http://schemas.microsoft.com/office/drawing/2014/main" id="{12AF1CF7-83A9-BC4A-8D80-FB77B0DD539F}"/>
              </a:ext>
            </a:extLst>
          </p:cNvPr>
          <p:cNvPicPr>
            <a:picLocks noChangeAspect="1"/>
          </p:cNvPicPr>
          <p:nvPr/>
        </p:nvPicPr>
        <p:blipFill>
          <a:blip r:embed="rId4"/>
          <a:stretch>
            <a:fillRect/>
          </a:stretch>
        </p:blipFill>
        <p:spPr>
          <a:xfrm>
            <a:off x="127000" y="324678"/>
            <a:ext cx="11899900" cy="6096000"/>
          </a:xfrm>
          <a:prstGeom prst="rect">
            <a:avLst/>
          </a:prstGeom>
        </p:spPr>
      </p:pic>
      <p:pic>
        <p:nvPicPr>
          <p:cNvPr id="7" name="図 6">
            <a:extLst>
              <a:ext uri="{FF2B5EF4-FFF2-40B4-BE49-F238E27FC236}">
                <a16:creationId xmlns:a16="http://schemas.microsoft.com/office/drawing/2014/main" id="{C7BEE9AB-4099-8E4A-9720-7087AFB8B502}"/>
              </a:ext>
            </a:extLst>
          </p:cNvPr>
          <p:cNvPicPr>
            <a:picLocks noChangeAspect="1"/>
          </p:cNvPicPr>
          <p:nvPr/>
        </p:nvPicPr>
        <p:blipFill>
          <a:blip r:embed="rId5"/>
          <a:stretch>
            <a:fillRect/>
          </a:stretch>
        </p:blipFill>
        <p:spPr>
          <a:xfrm>
            <a:off x="165100" y="374650"/>
            <a:ext cx="11899900" cy="6134100"/>
          </a:xfrm>
          <a:prstGeom prst="rect">
            <a:avLst/>
          </a:prstGeom>
        </p:spPr>
      </p:pic>
      <p:pic>
        <p:nvPicPr>
          <p:cNvPr id="8" name="図 7">
            <a:extLst>
              <a:ext uri="{FF2B5EF4-FFF2-40B4-BE49-F238E27FC236}">
                <a16:creationId xmlns:a16="http://schemas.microsoft.com/office/drawing/2014/main" id="{0061EBC6-C8EE-534A-B68E-49F6A8B42FBB}"/>
              </a:ext>
            </a:extLst>
          </p:cNvPr>
          <p:cNvPicPr>
            <a:picLocks noChangeAspect="1"/>
          </p:cNvPicPr>
          <p:nvPr/>
        </p:nvPicPr>
        <p:blipFill>
          <a:blip r:embed="rId6"/>
          <a:stretch>
            <a:fillRect/>
          </a:stretch>
        </p:blipFill>
        <p:spPr>
          <a:xfrm>
            <a:off x="133350" y="361950"/>
            <a:ext cx="11925300" cy="6134100"/>
          </a:xfrm>
          <a:prstGeom prst="rect">
            <a:avLst/>
          </a:prstGeom>
        </p:spPr>
      </p:pic>
    </p:spTree>
    <p:extLst>
      <p:ext uri="{BB962C8B-B14F-4D97-AF65-F5344CB8AC3E}">
        <p14:creationId xmlns:p14="http://schemas.microsoft.com/office/powerpoint/2010/main" val="27538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2BB1A-EC4A-C043-BB96-C027F53F3DAF}"/>
              </a:ext>
            </a:extLst>
          </p:cNvPr>
          <p:cNvSpPr>
            <a:spLocks noGrp="1"/>
          </p:cNvSpPr>
          <p:nvPr>
            <p:ph type="title"/>
          </p:nvPr>
        </p:nvSpPr>
        <p:spPr>
          <a:xfrm>
            <a:off x="1069848" y="484632"/>
            <a:ext cx="10058400" cy="1609344"/>
          </a:xfrm>
        </p:spPr>
        <p:txBody>
          <a:bodyPr>
            <a:normAutofit/>
          </a:bodyPr>
          <a:lstStyle/>
          <a:p>
            <a:r>
              <a:rPr kumimoji="1" lang="en-US" altLang="ja-JP" dirty="0"/>
              <a:t>Results</a:t>
            </a:r>
            <a:r>
              <a:rPr lang="en-US" altLang="ja-JP" dirty="0"/>
              <a:t> form tables</a:t>
            </a:r>
            <a:endParaRPr kumimoji="1" lang="ja-JP" altLang="en-US"/>
          </a:p>
        </p:txBody>
      </p:sp>
      <p:sp>
        <p:nvSpPr>
          <p:cNvPr id="24" name="Rectangle 2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コンテンツ プレースホルダー 2">
            <a:extLst>
              <a:ext uri="{FF2B5EF4-FFF2-40B4-BE49-F238E27FC236}">
                <a16:creationId xmlns:a16="http://schemas.microsoft.com/office/drawing/2014/main" id="{3E815F11-AD8D-4E5D-B546-88C2EDE5F8D9}"/>
              </a:ext>
            </a:extLst>
          </p:cNvPr>
          <p:cNvGraphicFramePr>
            <a:graphicFrameLocks noGrp="1"/>
          </p:cNvGraphicFramePr>
          <p:nvPr>
            <p:ph idx="1"/>
            <p:extLst>
              <p:ext uri="{D42A27DB-BD31-4B8C-83A1-F6EECF244321}">
                <p14:modId xmlns:p14="http://schemas.microsoft.com/office/powerpoint/2010/main" val="199215762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5815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9B1AC4FC-320E-B94B-8376-4069A11C49F2}"/>
              </a:ext>
            </a:extLst>
          </p:cNvPr>
          <p:cNvSpPr>
            <a:spLocks noGrp="1"/>
          </p:cNvSpPr>
          <p:nvPr>
            <p:ph type="title"/>
          </p:nvPr>
        </p:nvSpPr>
        <p:spPr>
          <a:xfrm>
            <a:off x="1069848" y="484632"/>
            <a:ext cx="10058400" cy="1149979"/>
          </a:xfrm>
        </p:spPr>
        <p:txBody>
          <a:bodyPr>
            <a:normAutofit/>
          </a:bodyPr>
          <a:lstStyle/>
          <a:p>
            <a:r>
              <a:rPr kumimoji="1" lang="en-US" altLang="ja-JP" dirty="0"/>
              <a:t>Conclusion of this paper</a:t>
            </a:r>
            <a:endParaRPr kumimoji="1" lang="ja-JP" altLang="en-US"/>
          </a:p>
        </p:txBody>
      </p:sp>
      <p:sp>
        <p:nvSpPr>
          <p:cNvPr id="3" name="コンテンツ プレースホルダー 2">
            <a:extLst>
              <a:ext uri="{FF2B5EF4-FFF2-40B4-BE49-F238E27FC236}">
                <a16:creationId xmlns:a16="http://schemas.microsoft.com/office/drawing/2014/main" id="{6B6B04DF-6A80-644C-9315-24EC196C9E30}"/>
              </a:ext>
            </a:extLst>
          </p:cNvPr>
          <p:cNvSpPr>
            <a:spLocks noGrp="1"/>
          </p:cNvSpPr>
          <p:nvPr>
            <p:ph idx="1"/>
          </p:nvPr>
        </p:nvSpPr>
        <p:spPr>
          <a:xfrm>
            <a:off x="1069848" y="2320412"/>
            <a:ext cx="10058400" cy="3851787"/>
          </a:xfrm>
        </p:spPr>
        <p:txBody>
          <a:bodyPr>
            <a:normAutofit/>
          </a:bodyPr>
          <a:lstStyle/>
          <a:p>
            <a:r>
              <a:rPr lang="en-US" altLang="ja-JP" dirty="0"/>
              <a:t>Challenging the popular perception</a:t>
            </a:r>
          </a:p>
          <a:p>
            <a:r>
              <a:rPr lang="en-US" altLang="ja-JP" dirty="0"/>
              <a:t>Expanding overseas operations will..</a:t>
            </a:r>
          </a:p>
          <a:p>
            <a:pPr marL="0" indent="0">
              <a:buNone/>
            </a:pPr>
            <a:r>
              <a:rPr lang="en-US" altLang="ja-JP" dirty="0">
                <a:solidFill>
                  <a:srgbClr val="C00000"/>
                </a:solidFill>
              </a:rPr>
              <a:t>enhancing</a:t>
            </a:r>
            <a:r>
              <a:rPr lang="en-US" altLang="ja-JP" dirty="0"/>
              <a:t> their competitiveness and profitability</a:t>
            </a:r>
          </a:p>
          <a:p>
            <a:pPr marL="0" indent="0">
              <a:buNone/>
            </a:pPr>
            <a:r>
              <a:rPr lang="en-US" altLang="ja-JP" dirty="0">
                <a:solidFill>
                  <a:srgbClr val="C00000"/>
                </a:solidFill>
              </a:rPr>
              <a:t>generating </a:t>
            </a:r>
            <a:r>
              <a:rPr lang="en-US" altLang="ja-JP" dirty="0"/>
              <a:t>higher demand for more technology and skill intensive activities</a:t>
            </a:r>
          </a:p>
          <a:p>
            <a:pPr marL="0" indent="0">
              <a:buNone/>
            </a:pPr>
            <a:endParaRPr lang="en-US" altLang="ja-JP" dirty="0"/>
          </a:p>
          <a:p>
            <a:endParaRPr lang="en-US" altLang="ja-JP" dirty="0"/>
          </a:p>
          <a:p>
            <a:endParaRPr lang="en-US" altLang="ja-JP" dirty="0"/>
          </a:p>
          <a:p>
            <a:r>
              <a:rPr lang="en-US" altLang="ja-JP" dirty="0"/>
              <a:t> Helping upgrade the skill intensity of the home production. </a:t>
            </a:r>
          </a:p>
          <a:p>
            <a:endParaRPr lang="en-US" altLang="ja-JP" dirty="0"/>
          </a:p>
          <a:p>
            <a:endParaRPr lang="en-US" altLang="ja-JP"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下矢印 6">
            <a:extLst>
              <a:ext uri="{FF2B5EF4-FFF2-40B4-BE49-F238E27FC236}">
                <a16:creationId xmlns:a16="http://schemas.microsoft.com/office/drawing/2014/main" id="{91A689BF-46F7-274C-9DAD-D563A406E0B0}"/>
              </a:ext>
            </a:extLst>
          </p:cNvPr>
          <p:cNvSpPr/>
          <p:nvPr/>
        </p:nvSpPr>
        <p:spPr>
          <a:xfrm>
            <a:off x="5029200" y="4015409"/>
            <a:ext cx="695739" cy="1093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BEBCAA2-8434-4A43-AC38-EAA2DD481CEF}"/>
              </a:ext>
            </a:extLst>
          </p:cNvPr>
          <p:cNvSpPr txBox="1"/>
          <p:nvPr/>
        </p:nvSpPr>
        <p:spPr>
          <a:xfrm>
            <a:off x="5877339" y="4293705"/>
            <a:ext cx="2789583" cy="369332"/>
          </a:xfrm>
          <a:prstGeom prst="rect">
            <a:avLst/>
          </a:prstGeom>
          <a:noFill/>
        </p:spPr>
        <p:txBody>
          <a:bodyPr wrap="square" rtlCol="0">
            <a:spAutoFit/>
          </a:bodyPr>
          <a:lstStyle/>
          <a:p>
            <a:r>
              <a:rPr kumimoji="1" lang="en-US" altLang="ja-JP" dirty="0"/>
              <a:t>FINALLY</a:t>
            </a:r>
            <a:endParaRPr kumimoji="1" lang="ja-JP" altLang="en-US"/>
          </a:p>
        </p:txBody>
      </p:sp>
    </p:spTree>
    <p:extLst>
      <p:ext uri="{BB962C8B-B14F-4D97-AF65-F5344CB8AC3E}">
        <p14:creationId xmlns:p14="http://schemas.microsoft.com/office/powerpoint/2010/main" val="360262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タイトル 1">
            <a:extLst>
              <a:ext uri="{FF2B5EF4-FFF2-40B4-BE49-F238E27FC236}">
                <a16:creationId xmlns:a16="http://schemas.microsoft.com/office/drawing/2014/main" id="{4E98FB5C-0B74-8E43-BCE7-370484A785B0}"/>
              </a:ext>
            </a:extLst>
          </p:cNvPr>
          <p:cNvSpPr>
            <a:spLocks noGrp="1"/>
          </p:cNvSpPr>
          <p:nvPr>
            <p:ph type="title"/>
          </p:nvPr>
        </p:nvSpPr>
        <p:spPr>
          <a:xfrm>
            <a:off x="643468" y="643466"/>
            <a:ext cx="3686312" cy="5528734"/>
          </a:xfrm>
        </p:spPr>
        <p:txBody>
          <a:bodyPr>
            <a:normAutofit/>
          </a:bodyPr>
          <a:lstStyle/>
          <a:p>
            <a:pPr algn="r"/>
            <a:r>
              <a:rPr kumimoji="1" lang="en-US" altLang="ja-JP" sz="4800" dirty="0">
                <a:solidFill>
                  <a:srgbClr val="FFFFFF"/>
                </a:solidFill>
              </a:rPr>
              <a:t>Future talking</a:t>
            </a:r>
            <a:endParaRPr kumimoji="1" lang="ja-JP" altLang="en-US" sz="4800">
              <a:solidFill>
                <a:srgbClr val="FFFFFF"/>
              </a:solidFill>
            </a:endParaRPr>
          </a:p>
        </p:txBody>
      </p:sp>
      <p:sp>
        <p:nvSpPr>
          <p:cNvPr id="3" name="コンテンツ プレースホルダー 2">
            <a:extLst>
              <a:ext uri="{FF2B5EF4-FFF2-40B4-BE49-F238E27FC236}">
                <a16:creationId xmlns:a16="http://schemas.microsoft.com/office/drawing/2014/main" id="{C07087C0-03BD-314E-A1E9-0210E74EA93B}"/>
              </a:ext>
            </a:extLst>
          </p:cNvPr>
          <p:cNvSpPr>
            <a:spLocks noGrp="1"/>
          </p:cNvSpPr>
          <p:nvPr>
            <p:ph idx="1"/>
          </p:nvPr>
        </p:nvSpPr>
        <p:spPr>
          <a:xfrm>
            <a:off x="5053780" y="599768"/>
            <a:ext cx="6074467" cy="5572432"/>
          </a:xfrm>
        </p:spPr>
        <p:txBody>
          <a:bodyPr anchor="ctr">
            <a:normAutofit/>
          </a:bodyPr>
          <a:lstStyle/>
          <a:p>
            <a:r>
              <a:rPr kumimoji="1" lang="en-US" altLang="ja-JP" sz="3200" dirty="0"/>
              <a:t>Problem </a:t>
            </a:r>
          </a:p>
          <a:p>
            <a:r>
              <a:rPr lang="en-US" altLang="ja-JP" sz="3200" dirty="0"/>
              <a:t>significant adjustment pressures during the transitional period </a:t>
            </a:r>
          </a:p>
          <a:p>
            <a:endParaRPr kumimoji="1" lang="en-US" altLang="ja-JP" sz="3200" dirty="0"/>
          </a:p>
          <a:p>
            <a:r>
              <a:rPr lang="en-US" altLang="ja-JP" sz="3200" dirty="0"/>
              <a:t>How to solve?</a:t>
            </a:r>
          </a:p>
          <a:p>
            <a:r>
              <a:rPr lang="en-US" altLang="ja-JP" sz="3200" dirty="0"/>
              <a:t>Investigating &amp; addressing</a:t>
            </a:r>
          </a:p>
          <a:p>
            <a:endParaRPr kumimoji="1" lang="ja-JP" altLang="en-US" sz="320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下矢印 3">
            <a:extLst>
              <a:ext uri="{FF2B5EF4-FFF2-40B4-BE49-F238E27FC236}">
                <a16:creationId xmlns:a16="http://schemas.microsoft.com/office/drawing/2014/main" id="{6657E5EF-3526-3E4D-8945-0B6A5B2DD187}"/>
              </a:ext>
            </a:extLst>
          </p:cNvPr>
          <p:cNvSpPr/>
          <p:nvPr/>
        </p:nvSpPr>
        <p:spPr>
          <a:xfrm>
            <a:off x="6281531" y="3230218"/>
            <a:ext cx="894521" cy="745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969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タイトル 1">
            <a:extLst>
              <a:ext uri="{FF2B5EF4-FFF2-40B4-BE49-F238E27FC236}">
                <a16:creationId xmlns:a16="http://schemas.microsoft.com/office/drawing/2014/main" id="{9A10FADA-EA41-684F-9B28-F71F93A12D6F}"/>
              </a:ext>
            </a:extLst>
          </p:cNvPr>
          <p:cNvSpPr>
            <a:spLocks noGrp="1"/>
          </p:cNvSpPr>
          <p:nvPr>
            <p:ph type="title"/>
          </p:nvPr>
        </p:nvSpPr>
        <p:spPr>
          <a:xfrm>
            <a:off x="643468" y="643466"/>
            <a:ext cx="3686312" cy="5528734"/>
          </a:xfrm>
        </p:spPr>
        <p:txBody>
          <a:bodyPr>
            <a:normAutofit/>
          </a:bodyPr>
          <a:lstStyle/>
          <a:p>
            <a:pPr algn="r"/>
            <a:r>
              <a:rPr kumimoji="1" lang="en-US" altLang="ja-JP" sz="4800" dirty="0">
                <a:solidFill>
                  <a:srgbClr val="FFFFFF"/>
                </a:solidFill>
              </a:rPr>
              <a:t>WHAT IS THIS PAPER MAINLY TAKING ABOUT?</a:t>
            </a:r>
            <a:endParaRPr kumimoji="1" lang="ja-JP" altLang="en-US" sz="4800">
              <a:solidFill>
                <a:srgbClr val="FFFFFF"/>
              </a:solidFill>
            </a:endParaRPr>
          </a:p>
        </p:txBody>
      </p:sp>
      <p:sp>
        <p:nvSpPr>
          <p:cNvPr id="3" name="コンテンツ プレースホルダー 2">
            <a:extLst>
              <a:ext uri="{FF2B5EF4-FFF2-40B4-BE49-F238E27FC236}">
                <a16:creationId xmlns:a16="http://schemas.microsoft.com/office/drawing/2014/main" id="{A1A0DB44-07C0-5F4E-9F34-F527312CB08D}"/>
              </a:ext>
            </a:extLst>
          </p:cNvPr>
          <p:cNvSpPr>
            <a:spLocks noGrp="1"/>
          </p:cNvSpPr>
          <p:nvPr>
            <p:ph idx="1"/>
          </p:nvPr>
        </p:nvSpPr>
        <p:spPr>
          <a:xfrm>
            <a:off x="5053780" y="599768"/>
            <a:ext cx="6074467" cy="5572432"/>
          </a:xfrm>
        </p:spPr>
        <p:txBody>
          <a:bodyPr anchor="ctr">
            <a:normAutofit/>
          </a:bodyPr>
          <a:lstStyle/>
          <a:p>
            <a:pPr marL="0" indent="0">
              <a:buNone/>
            </a:pPr>
            <a:r>
              <a:rPr lang="en-US" altLang="ja-JP" sz="2400" b="1" dirty="0"/>
              <a:t>‘ Exporting job ’hypothesis:</a:t>
            </a:r>
          </a:p>
          <a:p>
            <a:pPr marL="0" indent="0">
              <a:buNone/>
            </a:pPr>
            <a:r>
              <a:rPr lang="en-US" altLang="ja-JP" sz="2400" dirty="0"/>
              <a:t>The  expansion of overseas operations of manufacturing multinational enterprises (MNEs) will affect the home employment.</a:t>
            </a:r>
          </a:p>
          <a:p>
            <a:pPr marL="0" indent="0">
              <a:buNone/>
            </a:pPr>
            <a:endParaRPr lang="en-US" altLang="ja-JP" dirty="0"/>
          </a:p>
          <a:p>
            <a:pPr marL="0" indent="0">
              <a:buNone/>
            </a:pPr>
            <a:r>
              <a:rPr lang="en-US" altLang="ja-JP" dirty="0"/>
              <a:t>Vote:</a:t>
            </a:r>
          </a:p>
          <a:p>
            <a:pPr marL="0" indent="0">
              <a:buNone/>
            </a:pPr>
            <a:r>
              <a:rPr lang="en-US" altLang="ja-JP" dirty="0"/>
              <a:t>What do you think about the effect??</a:t>
            </a:r>
          </a:p>
          <a:p>
            <a:pPr marL="0" indent="0">
              <a:buNone/>
            </a:pPr>
            <a:r>
              <a:rPr lang="en-US" altLang="ja-JP" dirty="0"/>
              <a:t>Please write you answer at the comment board.</a:t>
            </a:r>
          </a:p>
          <a:p>
            <a:pPr marL="0" indent="0">
              <a:buNone/>
            </a:pPr>
            <a:r>
              <a:rPr lang="en-US" altLang="ja-JP" dirty="0"/>
              <a:t>Thank you  for your cooperation.</a:t>
            </a:r>
          </a:p>
          <a:p>
            <a:r>
              <a:rPr lang="en-US" altLang="ja-JP" dirty="0"/>
              <a:t>A</a:t>
            </a:r>
            <a:r>
              <a:rPr lang="en-US" altLang="ja-JP" dirty="0">
                <a:solidFill>
                  <a:srgbClr val="FF0000"/>
                </a:solidFill>
              </a:rPr>
              <a:t>. Reducing  </a:t>
            </a:r>
            <a:r>
              <a:rPr lang="en-US" altLang="ja-JP" dirty="0"/>
              <a:t>the home employment?.</a:t>
            </a:r>
          </a:p>
          <a:p>
            <a:r>
              <a:rPr lang="en-US" altLang="ja-JP" dirty="0"/>
              <a:t>B. </a:t>
            </a:r>
            <a:r>
              <a:rPr lang="en-US" altLang="ja-JP" dirty="0">
                <a:solidFill>
                  <a:srgbClr val="FF0000"/>
                </a:solidFill>
              </a:rPr>
              <a:t>Increasing </a:t>
            </a:r>
            <a:r>
              <a:rPr lang="en-US" altLang="ja-JP" dirty="0"/>
              <a:t>the home employment?</a:t>
            </a:r>
          </a:p>
          <a:p>
            <a:r>
              <a:rPr lang="en-US" altLang="ja-JP" dirty="0"/>
              <a:t>C. either</a:t>
            </a:r>
          </a:p>
          <a:p>
            <a:pPr marL="0" indent="0">
              <a:buNone/>
            </a:pPr>
            <a:r>
              <a:rPr lang="en-US" altLang="ja-JP" dirty="0"/>
              <a:t> </a:t>
            </a:r>
          </a:p>
          <a:p>
            <a:endParaRPr kumimoji="1" lang="ja-JP" altLang="en-US"/>
          </a:p>
        </p:txBody>
      </p:sp>
      <p:sp>
        <p:nvSpPr>
          <p:cNvPr id="39" name="Oval 38">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332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F7F8B-7208-384C-BBB6-FEAFCC405423}"/>
              </a:ext>
            </a:extLst>
          </p:cNvPr>
          <p:cNvSpPr>
            <a:spLocks noGrp="1"/>
          </p:cNvSpPr>
          <p:nvPr>
            <p:ph type="title"/>
          </p:nvPr>
        </p:nvSpPr>
        <p:spPr/>
        <p:txBody>
          <a:bodyPr>
            <a:normAutofit/>
          </a:bodyPr>
          <a:lstStyle/>
          <a:p>
            <a:r>
              <a:rPr kumimoji="1" lang="en-US" altLang="ja-JP" sz="4000" dirty="0"/>
              <a:t>What is </a:t>
            </a:r>
            <a:r>
              <a:rPr kumimoji="1" lang="en-US" altLang="ja-JP" sz="4000" dirty="0">
                <a:solidFill>
                  <a:srgbClr val="FF0000"/>
                </a:solidFill>
              </a:rPr>
              <a:t>special</a:t>
            </a:r>
            <a:r>
              <a:rPr kumimoji="1" lang="en-US" altLang="ja-JP" sz="4000" dirty="0"/>
              <a:t> in this paper?_</a:t>
            </a:r>
            <a:br>
              <a:rPr kumimoji="1" lang="en-US" altLang="ja-JP" sz="4000" dirty="0"/>
            </a:br>
            <a:r>
              <a:rPr kumimoji="1" lang="en-US" altLang="ja-JP" sz="4000" dirty="0"/>
              <a:t>(background introduce)</a:t>
            </a:r>
            <a:endParaRPr kumimoji="1" lang="ja-JP" altLang="en-US" sz="4000"/>
          </a:p>
        </p:txBody>
      </p:sp>
      <p:sp>
        <p:nvSpPr>
          <p:cNvPr id="3" name="コンテンツ プレースホルダー 2">
            <a:extLst>
              <a:ext uri="{FF2B5EF4-FFF2-40B4-BE49-F238E27FC236}">
                <a16:creationId xmlns:a16="http://schemas.microsoft.com/office/drawing/2014/main" id="{0B23F0F4-FD87-E342-84AC-1FFFAE56FCEF}"/>
              </a:ext>
            </a:extLst>
          </p:cNvPr>
          <p:cNvSpPr>
            <a:spLocks noGrp="1"/>
          </p:cNvSpPr>
          <p:nvPr>
            <p:ph idx="1"/>
          </p:nvPr>
        </p:nvSpPr>
        <p:spPr/>
        <p:txBody>
          <a:bodyPr>
            <a:normAutofit/>
          </a:bodyPr>
          <a:lstStyle/>
          <a:p>
            <a:pPr marL="0" indent="0">
              <a:buNone/>
            </a:pPr>
            <a:r>
              <a:rPr lang="en-US" altLang="ja-JP" sz="2400" dirty="0"/>
              <a:t>(Until 2010) </a:t>
            </a:r>
            <a:r>
              <a:rPr lang="en-US" altLang="ja-JP" sz="2800" dirty="0"/>
              <a:t>No similar study has been undertaken for </a:t>
            </a:r>
            <a:r>
              <a:rPr lang="en-US" altLang="ja-JP" sz="2800" dirty="0">
                <a:solidFill>
                  <a:srgbClr val="FF0000"/>
                </a:solidFill>
              </a:rPr>
              <a:t>Japanese MNEs.</a:t>
            </a:r>
          </a:p>
          <a:p>
            <a:pPr marL="0" indent="0">
              <a:buNone/>
            </a:pPr>
            <a:r>
              <a:rPr lang="en-US" altLang="ja-JP" sz="2400" dirty="0"/>
              <a:t>This paper filled this </a:t>
            </a:r>
            <a:r>
              <a:rPr lang="en-US" altLang="ja-JP" sz="3200" dirty="0">
                <a:solidFill>
                  <a:srgbClr val="FF0000"/>
                </a:solidFill>
              </a:rPr>
              <a:t>gap.</a:t>
            </a:r>
            <a:r>
              <a:rPr lang="en-US" altLang="ja-JP" sz="2400" dirty="0"/>
              <a:t> </a:t>
            </a:r>
          </a:p>
          <a:p>
            <a:pPr marL="0" indent="0">
              <a:buNone/>
            </a:pPr>
            <a:endParaRPr lang="en-US" altLang="ja-JP" sz="2800" dirty="0"/>
          </a:p>
          <a:p>
            <a:pPr marL="0" indent="0">
              <a:buNone/>
            </a:pPr>
            <a:r>
              <a:rPr lang="en-US" altLang="ja-JP" sz="2800" dirty="0"/>
              <a:t>Differences from other paper</a:t>
            </a:r>
          </a:p>
          <a:p>
            <a:r>
              <a:rPr kumimoji="1" lang="en-US" altLang="ja-JP" dirty="0"/>
              <a:t>1. </a:t>
            </a:r>
            <a:r>
              <a:rPr lang="en-US" altLang="ja-JP" dirty="0"/>
              <a:t>choose the firm-level dataset </a:t>
            </a:r>
            <a:r>
              <a:rPr kumimoji="1" lang="en-US" altLang="ja-JP" dirty="0"/>
              <a:t>rather than the industry-</a:t>
            </a:r>
            <a:r>
              <a:rPr kumimoji="1" lang="en-US" altLang="ja-JP" dirty="0" err="1"/>
              <a:t>leve</a:t>
            </a:r>
            <a:endParaRPr kumimoji="1" lang="en-US" altLang="ja-JP" dirty="0"/>
          </a:p>
          <a:p>
            <a:r>
              <a:rPr kumimoji="1" lang="en-US" altLang="ja-JP" dirty="0"/>
              <a:t>2.Covering divers scale of </a:t>
            </a:r>
            <a:r>
              <a:rPr lang="en-US" altLang="ja-JP" dirty="0"/>
              <a:t>J</a:t>
            </a:r>
            <a:r>
              <a:rPr kumimoji="1" lang="en-US" altLang="ja-JP" dirty="0"/>
              <a:t>apanese parent  firms</a:t>
            </a:r>
            <a:endParaRPr kumimoji="1" lang="ja-JP" altLang="en-US"/>
          </a:p>
        </p:txBody>
      </p:sp>
    </p:spTree>
    <p:extLst>
      <p:ext uri="{BB962C8B-B14F-4D97-AF65-F5344CB8AC3E}">
        <p14:creationId xmlns:p14="http://schemas.microsoft.com/office/powerpoint/2010/main" val="253919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7" name="Rectangle 26">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2A46FD3-F612-CC49-9416-9414EC1EEDB3}"/>
              </a:ext>
            </a:extLst>
          </p:cNvPr>
          <p:cNvSpPr>
            <a:spLocks noGrp="1"/>
          </p:cNvSpPr>
          <p:nvPr>
            <p:ph type="title"/>
          </p:nvPr>
        </p:nvSpPr>
        <p:spPr>
          <a:xfrm>
            <a:off x="2082119" y="643466"/>
            <a:ext cx="3348017" cy="5571067"/>
          </a:xfrm>
        </p:spPr>
        <p:txBody>
          <a:bodyPr>
            <a:normAutofit/>
          </a:bodyPr>
          <a:lstStyle/>
          <a:p>
            <a:r>
              <a:rPr kumimoji="1" lang="en-US" altLang="ja-JP" sz="4800" dirty="0">
                <a:solidFill>
                  <a:schemeClr val="tx1"/>
                </a:solidFill>
              </a:rPr>
              <a:t> about The data</a:t>
            </a:r>
            <a:endParaRPr kumimoji="1" lang="ja-JP" altLang="en-US" sz="4800">
              <a:solidFill>
                <a:schemeClr val="tx1"/>
              </a:solidFill>
            </a:endParaRPr>
          </a:p>
        </p:txBody>
      </p:sp>
      <p:sp>
        <p:nvSpPr>
          <p:cNvPr id="3" name="コンテンツ プレースホルダー 2">
            <a:extLst>
              <a:ext uri="{FF2B5EF4-FFF2-40B4-BE49-F238E27FC236}">
                <a16:creationId xmlns:a16="http://schemas.microsoft.com/office/drawing/2014/main" id="{AB2D2E40-D34D-DF4F-8B09-7B066A323A63}"/>
              </a:ext>
            </a:extLst>
          </p:cNvPr>
          <p:cNvSpPr>
            <a:spLocks noGrp="1"/>
          </p:cNvSpPr>
          <p:nvPr>
            <p:ph idx="1"/>
          </p:nvPr>
        </p:nvSpPr>
        <p:spPr>
          <a:xfrm>
            <a:off x="6772315" y="643467"/>
            <a:ext cx="4534781" cy="5571066"/>
          </a:xfrm>
        </p:spPr>
        <p:txBody>
          <a:bodyPr anchor="ctr">
            <a:normAutofit/>
          </a:bodyPr>
          <a:lstStyle/>
          <a:p>
            <a:r>
              <a:rPr lang="en-US" altLang="ja-JP" sz="2800" b="1" dirty="0"/>
              <a:t>Period:</a:t>
            </a:r>
            <a:r>
              <a:rPr kumimoji="1" lang="en-US" altLang="ja-JP" sz="2800" b="1" dirty="0"/>
              <a:t> </a:t>
            </a:r>
          </a:p>
          <a:p>
            <a:pPr marL="0" indent="0">
              <a:buNone/>
            </a:pPr>
            <a:r>
              <a:rPr kumimoji="1" lang="en-US" altLang="ja-JP" sz="2400" dirty="0"/>
              <a:t>1991-2002 </a:t>
            </a:r>
          </a:p>
          <a:p>
            <a:r>
              <a:rPr kumimoji="1" lang="en-US" altLang="ja-JP" sz="2800" b="1" dirty="0"/>
              <a:t>Source: </a:t>
            </a:r>
            <a:endParaRPr lang="en-US" altLang="ja-JP" sz="2800" b="1" dirty="0"/>
          </a:p>
          <a:p>
            <a:pPr marL="0" indent="0">
              <a:buNone/>
            </a:pPr>
            <a:r>
              <a:rPr kumimoji="1" lang="en-US" altLang="ja-JP" sz="2400" dirty="0"/>
              <a:t> Japanese </a:t>
            </a:r>
            <a:r>
              <a:rPr lang="en-US" altLang="ja-JP" sz="2400" dirty="0"/>
              <a:t>Ministry of the Economy, Trade and Industry (METI) </a:t>
            </a:r>
            <a:endParaRPr kumimoji="1" lang="en-US" altLang="ja-JP" sz="2800" dirty="0"/>
          </a:p>
          <a:p>
            <a:r>
              <a:rPr lang="en-US" altLang="ja-JP" sz="2800" b="1" dirty="0"/>
              <a:t>Target:</a:t>
            </a:r>
          </a:p>
          <a:p>
            <a:pPr marL="0" indent="0">
              <a:buNone/>
            </a:pPr>
            <a:r>
              <a:rPr lang="en-US" altLang="ja-JP" sz="2400" dirty="0"/>
              <a:t> Japanese MNEs </a:t>
            </a:r>
            <a:r>
              <a:rPr lang="en-US" altLang="ja-JP" sz="2400" dirty="0">
                <a:solidFill>
                  <a:srgbClr val="FF0000"/>
                </a:solidFill>
              </a:rPr>
              <a:t>parent firms </a:t>
            </a:r>
            <a:r>
              <a:rPr lang="en-US" altLang="ja-JP" sz="2400" dirty="0"/>
              <a:t>and their </a:t>
            </a:r>
            <a:r>
              <a:rPr lang="en-US" altLang="ja-JP" sz="2400" dirty="0">
                <a:solidFill>
                  <a:srgbClr val="FF0000"/>
                </a:solidFill>
              </a:rPr>
              <a:t>foreign affiliates and…</a:t>
            </a:r>
          </a:p>
          <a:p>
            <a:pPr marL="0" indent="0">
              <a:buNone/>
            </a:pPr>
            <a:endParaRPr kumimoji="1" lang="en-US" altLang="ja-JP" sz="2400" dirty="0">
              <a:solidFill>
                <a:srgbClr val="FF0000"/>
              </a:solidFill>
            </a:endParaRPr>
          </a:p>
        </p:txBody>
      </p:sp>
      <p:grpSp>
        <p:nvGrpSpPr>
          <p:cNvPr id="29" name="Group 28">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30" name="Oval 29">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2365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F3D46-924B-A541-A306-5CE2B7B53071}"/>
              </a:ext>
            </a:extLst>
          </p:cNvPr>
          <p:cNvSpPr>
            <a:spLocks noGrp="1"/>
          </p:cNvSpPr>
          <p:nvPr>
            <p:ph type="title"/>
          </p:nvPr>
        </p:nvSpPr>
        <p:spPr>
          <a:xfrm>
            <a:off x="1069848" y="484632"/>
            <a:ext cx="10058400" cy="1609344"/>
          </a:xfrm>
        </p:spPr>
        <p:txBody>
          <a:bodyPr>
            <a:normAutofit/>
          </a:bodyPr>
          <a:lstStyle/>
          <a:p>
            <a:r>
              <a:rPr kumimoji="1" lang="en-US" altLang="ja-JP"/>
              <a:t>The paper’s main purpose</a:t>
            </a:r>
            <a:endParaRPr kumimoji="1" lang="ja-JP" altLang="en-US"/>
          </a:p>
        </p:txBody>
      </p:sp>
      <p:sp>
        <p:nvSpPr>
          <p:cNvPr id="20" name="Rectangle 1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コンテンツ プレースホルダー 2">
            <a:extLst>
              <a:ext uri="{FF2B5EF4-FFF2-40B4-BE49-F238E27FC236}">
                <a16:creationId xmlns:a16="http://schemas.microsoft.com/office/drawing/2014/main" id="{BE326B39-E1F9-4DFD-9361-C45BEE27B40F}"/>
              </a:ext>
            </a:extLst>
          </p:cNvPr>
          <p:cNvGraphicFramePr>
            <a:graphicFrameLocks noGrp="1"/>
          </p:cNvGraphicFramePr>
          <p:nvPr>
            <p:ph idx="1"/>
            <p:extLst>
              <p:ext uri="{D42A27DB-BD31-4B8C-83A1-F6EECF244321}">
                <p14:modId xmlns:p14="http://schemas.microsoft.com/office/powerpoint/2010/main" val="248109349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24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74480ADA-CBAA-464A-8961-CCECE36C31F2}"/>
              </a:ext>
            </a:extLst>
          </p:cNvPr>
          <p:cNvSpPr>
            <a:spLocks noGrp="1"/>
          </p:cNvSpPr>
          <p:nvPr>
            <p:ph type="title"/>
          </p:nvPr>
        </p:nvSpPr>
        <p:spPr>
          <a:xfrm>
            <a:off x="1069848" y="484632"/>
            <a:ext cx="10058400" cy="1609344"/>
          </a:xfrm>
        </p:spPr>
        <p:txBody>
          <a:bodyPr>
            <a:normAutofit/>
          </a:bodyPr>
          <a:lstStyle/>
          <a:p>
            <a:r>
              <a:rPr kumimoji="1" lang="en-US" altLang="ja-JP" sz="3600" dirty="0"/>
              <a:t>Pre analysis 1</a:t>
            </a:r>
            <a:endParaRPr kumimoji="1" lang="ja-JP" altLang="en-US" sz="3600"/>
          </a:p>
        </p:txBody>
      </p:sp>
      <p:sp>
        <p:nvSpPr>
          <p:cNvPr id="3" name="コンテンツ プレースホルダー 2">
            <a:extLst>
              <a:ext uri="{FF2B5EF4-FFF2-40B4-BE49-F238E27FC236}">
                <a16:creationId xmlns:a16="http://schemas.microsoft.com/office/drawing/2014/main" id="{22BA1EF6-8AD4-934D-8F5A-5FC0A9155065}"/>
              </a:ext>
            </a:extLst>
          </p:cNvPr>
          <p:cNvSpPr>
            <a:spLocks noGrp="1"/>
          </p:cNvSpPr>
          <p:nvPr>
            <p:ph idx="1"/>
          </p:nvPr>
        </p:nvSpPr>
        <p:spPr>
          <a:xfrm>
            <a:off x="1069848" y="2320412"/>
            <a:ext cx="10058400" cy="3851787"/>
          </a:xfrm>
        </p:spPr>
        <p:txBody>
          <a:bodyPr>
            <a:normAutofit/>
          </a:bodyPr>
          <a:lstStyle/>
          <a:p>
            <a:r>
              <a:rPr lang="en-US" altLang="ja-JP" dirty="0"/>
              <a:t>The effect of the overseas operations on domestic operations of MNEs :</a:t>
            </a:r>
          </a:p>
          <a:p>
            <a:endParaRPr lang="en-US" altLang="ja-JP" dirty="0"/>
          </a:p>
          <a:p>
            <a:r>
              <a:rPr lang="en-US" altLang="ja-JP" dirty="0"/>
              <a:t>1.Actually…</a:t>
            </a:r>
          </a:p>
          <a:p>
            <a:r>
              <a:rPr kumimoji="1" lang="en-US" altLang="ja-JP" dirty="0"/>
              <a:t>Due to the </a:t>
            </a:r>
            <a:r>
              <a:rPr lang="en-US" altLang="ja-JP" sz="2400" dirty="0">
                <a:solidFill>
                  <a:srgbClr val="FF0000"/>
                </a:solidFill>
              </a:rPr>
              <a:t>scale effect</a:t>
            </a:r>
          </a:p>
          <a:p>
            <a:endParaRPr kumimoji="1" lang="en-US" altLang="ja-JP" sz="2400" dirty="0">
              <a:solidFill>
                <a:srgbClr val="FF0000"/>
              </a:solidFill>
            </a:endParaRPr>
          </a:p>
          <a:p>
            <a:endParaRPr lang="en-US" altLang="ja-JP" sz="2400" dirty="0">
              <a:solidFill>
                <a:srgbClr val="FF0000"/>
              </a:solidFill>
            </a:endParaRPr>
          </a:p>
          <a:p>
            <a:pPr marL="0" indent="0">
              <a:buNone/>
            </a:pPr>
            <a:endParaRPr lang="en-US" altLang="ja-JP" sz="2400" dirty="0">
              <a:solidFill>
                <a:srgbClr val="FF0000"/>
              </a:solidFill>
            </a:endParaRPr>
          </a:p>
          <a:p>
            <a:endParaRPr kumimoji="1" lang="ja-JP" altLang="en-US" sz="1800"/>
          </a:p>
        </p:txBody>
      </p:sp>
      <p:sp>
        <p:nvSpPr>
          <p:cNvPr id="23"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左中かっこ 4">
            <a:extLst>
              <a:ext uri="{FF2B5EF4-FFF2-40B4-BE49-F238E27FC236}">
                <a16:creationId xmlns:a16="http://schemas.microsoft.com/office/drawing/2014/main" id="{E77A3D7C-EAA5-2846-8F44-BE38708CCDF1}"/>
              </a:ext>
            </a:extLst>
          </p:cNvPr>
          <p:cNvSpPr/>
          <p:nvPr/>
        </p:nvSpPr>
        <p:spPr>
          <a:xfrm>
            <a:off x="2760030" y="2818540"/>
            <a:ext cx="3335970" cy="10933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51D0569-8833-5740-8898-A7AEB6556093}"/>
              </a:ext>
            </a:extLst>
          </p:cNvPr>
          <p:cNvSpPr txBox="1"/>
          <p:nvPr/>
        </p:nvSpPr>
        <p:spPr>
          <a:xfrm>
            <a:off x="6096000" y="2675336"/>
            <a:ext cx="2007704" cy="369332"/>
          </a:xfrm>
          <a:prstGeom prst="rect">
            <a:avLst/>
          </a:prstGeom>
          <a:noFill/>
        </p:spPr>
        <p:txBody>
          <a:bodyPr wrap="square" rtlCol="0">
            <a:spAutoFit/>
          </a:bodyPr>
          <a:lstStyle/>
          <a:p>
            <a:r>
              <a:rPr kumimoji="1" lang="en-US" altLang="ja-JP" dirty="0"/>
              <a:t>Positive </a:t>
            </a:r>
            <a:endParaRPr kumimoji="1" lang="ja-JP" altLang="en-US"/>
          </a:p>
        </p:txBody>
      </p:sp>
      <p:sp>
        <p:nvSpPr>
          <p:cNvPr id="24" name="テキスト ボックス 23">
            <a:extLst>
              <a:ext uri="{FF2B5EF4-FFF2-40B4-BE49-F238E27FC236}">
                <a16:creationId xmlns:a16="http://schemas.microsoft.com/office/drawing/2014/main" id="{10EC1C33-4394-854B-903F-BE73F357F349}"/>
              </a:ext>
            </a:extLst>
          </p:cNvPr>
          <p:cNvSpPr txBox="1"/>
          <p:nvPr/>
        </p:nvSpPr>
        <p:spPr>
          <a:xfrm>
            <a:off x="6096000" y="3745356"/>
            <a:ext cx="2007704" cy="369332"/>
          </a:xfrm>
          <a:prstGeom prst="rect">
            <a:avLst/>
          </a:prstGeom>
          <a:noFill/>
        </p:spPr>
        <p:txBody>
          <a:bodyPr wrap="square" rtlCol="0">
            <a:spAutoFit/>
          </a:bodyPr>
          <a:lstStyle/>
          <a:p>
            <a:r>
              <a:rPr kumimoji="1" lang="en-US" altLang="ja-JP" dirty="0"/>
              <a:t>Negative</a:t>
            </a:r>
            <a:endParaRPr kumimoji="1" lang="ja-JP" altLang="en-US"/>
          </a:p>
        </p:txBody>
      </p:sp>
      <p:sp>
        <p:nvSpPr>
          <p:cNvPr id="9" name="下矢印 8">
            <a:extLst>
              <a:ext uri="{FF2B5EF4-FFF2-40B4-BE49-F238E27FC236}">
                <a16:creationId xmlns:a16="http://schemas.microsoft.com/office/drawing/2014/main" id="{B8E5AF2F-121E-A74E-A2A1-1DFBBDCDE8CB}"/>
              </a:ext>
            </a:extLst>
          </p:cNvPr>
          <p:cNvSpPr/>
          <p:nvPr/>
        </p:nvSpPr>
        <p:spPr>
          <a:xfrm>
            <a:off x="2981739" y="3915981"/>
            <a:ext cx="536713" cy="660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CCDE7C0-E215-F243-A82A-6434BADEA69A}"/>
              </a:ext>
            </a:extLst>
          </p:cNvPr>
          <p:cNvSpPr txBox="1"/>
          <p:nvPr/>
        </p:nvSpPr>
        <p:spPr>
          <a:xfrm>
            <a:off x="1063752" y="4450946"/>
            <a:ext cx="8090453" cy="1015663"/>
          </a:xfrm>
          <a:prstGeom prst="rect">
            <a:avLst/>
          </a:prstGeom>
          <a:noFill/>
        </p:spPr>
        <p:txBody>
          <a:bodyPr wrap="square" rtlCol="0">
            <a:spAutoFit/>
          </a:bodyPr>
          <a:lstStyle/>
          <a:p>
            <a:r>
              <a:rPr lang="en-US" altLang="ja-JP" sz="2000" dirty="0"/>
              <a:t>The correction necessary to apply to measurements made on a model in a wind tunnel in order to deduce corresponding values for the full-sized object.</a:t>
            </a:r>
            <a:endParaRPr kumimoji="1" lang="ja-JP" altLang="en-US" sz="2000"/>
          </a:p>
        </p:txBody>
      </p:sp>
      <p:sp>
        <p:nvSpPr>
          <p:cNvPr id="13" name="テキスト ボックス 12">
            <a:extLst>
              <a:ext uri="{FF2B5EF4-FFF2-40B4-BE49-F238E27FC236}">
                <a16:creationId xmlns:a16="http://schemas.microsoft.com/office/drawing/2014/main" id="{79796BAD-2E86-614B-BB81-0E9C16105177}"/>
              </a:ext>
            </a:extLst>
          </p:cNvPr>
          <p:cNvSpPr txBox="1"/>
          <p:nvPr/>
        </p:nvSpPr>
        <p:spPr>
          <a:xfrm>
            <a:off x="7394713" y="558579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77151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888BD6E3-BB95-ED4F-9FB6-D00A0AA9B6E7}"/>
              </a:ext>
            </a:extLst>
          </p:cNvPr>
          <p:cNvSpPr>
            <a:spLocks noGrp="1"/>
          </p:cNvSpPr>
          <p:nvPr>
            <p:ph type="title"/>
          </p:nvPr>
        </p:nvSpPr>
        <p:spPr>
          <a:xfrm>
            <a:off x="1069848" y="484632"/>
            <a:ext cx="10058400" cy="1609344"/>
          </a:xfrm>
        </p:spPr>
        <p:txBody>
          <a:bodyPr>
            <a:normAutofit/>
          </a:bodyPr>
          <a:lstStyle/>
          <a:p>
            <a:r>
              <a:rPr lang="en-US" altLang="ja-JP" dirty="0"/>
              <a:t>Pre analysis 2</a:t>
            </a:r>
            <a:endParaRPr kumimoji="1" lang="ja-JP" altLang="en-US"/>
          </a:p>
        </p:txBody>
      </p:sp>
      <p:sp>
        <p:nvSpPr>
          <p:cNvPr id="3" name="コンテンツ プレースホルダー 2">
            <a:extLst>
              <a:ext uri="{FF2B5EF4-FFF2-40B4-BE49-F238E27FC236}">
                <a16:creationId xmlns:a16="http://schemas.microsoft.com/office/drawing/2014/main" id="{367596A5-15ED-1848-82C9-154342CAE46E}"/>
              </a:ext>
            </a:extLst>
          </p:cNvPr>
          <p:cNvSpPr>
            <a:spLocks noGrp="1"/>
          </p:cNvSpPr>
          <p:nvPr>
            <p:ph idx="1"/>
          </p:nvPr>
        </p:nvSpPr>
        <p:spPr>
          <a:xfrm>
            <a:off x="1069848" y="2320412"/>
            <a:ext cx="10058400" cy="3851787"/>
          </a:xfrm>
        </p:spPr>
        <p:txBody>
          <a:bodyPr>
            <a:normAutofit/>
          </a:bodyPr>
          <a:lstStyle/>
          <a:p>
            <a:r>
              <a:rPr lang="en-US" altLang="ja-JP" dirty="0"/>
              <a:t>2.Two types of MNEs:  A</a:t>
            </a:r>
            <a:r>
              <a:rPr lang="en-US" altLang="ja-JP" dirty="0">
                <a:solidFill>
                  <a:srgbClr val="C00000"/>
                </a:solidFill>
              </a:rPr>
              <a:t>. vertical   </a:t>
            </a:r>
            <a:r>
              <a:rPr lang="en-US" altLang="ja-JP" dirty="0"/>
              <a:t>B.  </a:t>
            </a:r>
            <a:r>
              <a:rPr lang="en-US" altLang="ja-JP" dirty="0">
                <a:solidFill>
                  <a:srgbClr val="C00000"/>
                </a:solidFill>
              </a:rPr>
              <a:t>horizontal</a:t>
            </a:r>
          </a:p>
          <a:p>
            <a:r>
              <a:rPr lang="en-US" altLang="ja-JP" dirty="0"/>
              <a:t>A</a:t>
            </a:r>
            <a:r>
              <a:rPr lang="en-US" altLang="ja-JP" dirty="0">
                <a:solidFill>
                  <a:srgbClr val="C00000"/>
                </a:solidFill>
              </a:rPr>
              <a:t>. vertical :</a:t>
            </a:r>
            <a:r>
              <a:rPr lang="en-US" altLang="ja-JP" dirty="0"/>
              <a:t> Taking the advantage of the existence of international factor price differentials </a:t>
            </a:r>
          </a:p>
          <a:p>
            <a:pPr marL="0" indent="0">
              <a:buNone/>
            </a:pPr>
            <a:r>
              <a:rPr lang="en-US" altLang="ja-JP" dirty="0"/>
              <a:t>So…employment can be substitutes</a:t>
            </a:r>
          </a:p>
          <a:p>
            <a:pPr marL="0" indent="0">
              <a:buNone/>
            </a:pPr>
            <a:r>
              <a:rPr lang="en-US" altLang="ja-JP" dirty="0">
                <a:solidFill>
                  <a:srgbClr val="C00000"/>
                </a:solidFill>
              </a:rPr>
              <a:t>However…</a:t>
            </a:r>
            <a:r>
              <a:rPr lang="en-US" altLang="ja-JP" dirty="0"/>
              <a:t> Domestic operation maybe expanded                 Enhanced production efficiency of vertical specialization. </a:t>
            </a:r>
            <a:endParaRPr lang="en-US" altLang="ja-JP" dirty="0">
              <a:solidFill>
                <a:srgbClr val="C00000"/>
              </a:solidFill>
            </a:endParaRPr>
          </a:p>
          <a:p>
            <a:r>
              <a:rPr lang="en-US" altLang="ja-JP" dirty="0"/>
              <a:t>B.  </a:t>
            </a:r>
            <a:r>
              <a:rPr lang="en-US" altLang="ja-JP" dirty="0">
                <a:solidFill>
                  <a:srgbClr val="C00000"/>
                </a:solidFill>
              </a:rPr>
              <a:t>Horizontal</a:t>
            </a:r>
          </a:p>
          <a:p>
            <a:pPr marL="0" indent="0">
              <a:buNone/>
            </a:pPr>
            <a:r>
              <a:rPr lang="en-US" altLang="ja-JP" dirty="0"/>
              <a:t>Little effect  </a:t>
            </a:r>
            <a:r>
              <a:rPr lang="en-US" altLang="ja-JP" sz="2400" dirty="0">
                <a:solidFill>
                  <a:srgbClr val="C00000"/>
                </a:solidFill>
              </a:rPr>
              <a:t>or  </a:t>
            </a:r>
            <a:r>
              <a:rPr lang="en-US" altLang="ja-JP" dirty="0"/>
              <a:t>Even expanding</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右矢印 3">
            <a:extLst>
              <a:ext uri="{FF2B5EF4-FFF2-40B4-BE49-F238E27FC236}">
                <a16:creationId xmlns:a16="http://schemas.microsoft.com/office/drawing/2014/main" id="{E8CBF117-1E68-B04B-94AE-3BB58DC1A48A}"/>
              </a:ext>
            </a:extLst>
          </p:cNvPr>
          <p:cNvSpPr/>
          <p:nvPr/>
        </p:nvSpPr>
        <p:spPr>
          <a:xfrm>
            <a:off x="7056783" y="3807324"/>
            <a:ext cx="695739" cy="43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96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6" name="Group 35">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37" name="Oval 36">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タイトル 1">
            <a:extLst>
              <a:ext uri="{FF2B5EF4-FFF2-40B4-BE49-F238E27FC236}">
                <a16:creationId xmlns:a16="http://schemas.microsoft.com/office/drawing/2014/main" id="{5E67A279-B6C0-5A4A-B139-50C3E055DEB5}"/>
              </a:ext>
            </a:extLst>
          </p:cNvPr>
          <p:cNvSpPr>
            <a:spLocks noGrp="1"/>
          </p:cNvSpPr>
          <p:nvPr>
            <p:ph type="title"/>
          </p:nvPr>
        </p:nvSpPr>
        <p:spPr>
          <a:xfrm>
            <a:off x="1490145" y="2376862"/>
            <a:ext cx="2640646" cy="2104273"/>
          </a:xfrm>
          <a:noFill/>
        </p:spPr>
        <p:txBody>
          <a:bodyPr>
            <a:normAutofit/>
          </a:bodyPr>
          <a:lstStyle/>
          <a:p>
            <a:pPr algn="ctr"/>
            <a:r>
              <a:rPr lang="en-US" altLang="ja-JP" sz="3000">
                <a:solidFill>
                  <a:srgbClr val="FFFFFF"/>
                </a:solidFill>
              </a:rPr>
              <a:t>Pre analysis 3</a:t>
            </a:r>
            <a:endParaRPr kumimoji="1" lang="ja-JP" altLang="en-US" sz="3000">
              <a:solidFill>
                <a:srgbClr val="FFFFFF"/>
              </a:solidFill>
            </a:endParaRPr>
          </a:p>
        </p:txBody>
      </p:sp>
      <p:sp>
        <p:nvSpPr>
          <p:cNvPr id="40" name="Rectangle 3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コンテンツ プレースホルダー 2">
            <a:extLst>
              <a:ext uri="{FF2B5EF4-FFF2-40B4-BE49-F238E27FC236}">
                <a16:creationId xmlns:a16="http://schemas.microsoft.com/office/drawing/2014/main" id="{EAC048D5-BA69-9744-994E-0A1C720F0353}"/>
              </a:ext>
            </a:extLst>
          </p:cNvPr>
          <p:cNvSpPr>
            <a:spLocks noGrp="1"/>
          </p:cNvSpPr>
          <p:nvPr>
            <p:ph idx="1"/>
          </p:nvPr>
        </p:nvSpPr>
        <p:spPr>
          <a:xfrm>
            <a:off x="6081089" y="725394"/>
            <a:ext cx="5142658" cy="5407212"/>
          </a:xfrm>
        </p:spPr>
        <p:txBody>
          <a:bodyPr anchor="ctr">
            <a:normAutofit/>
          </a:bodyPr>
          <a:lstStyle/>
          <a:p>
            <a:r>
              <a:rPr lang="en-US" altLang="ja-JP" sz="2800" dirty="0"/>
              <a:t>Beyond...</a:t>
            </a:r>
          </a:p>
          <a:p>
            <a:r>
              <a:rPr kumimoji="1" lang="en-US" altLang="ja-JP" sz="2800" dirty="0"/>
              <a:t>1</a:t>
            </a:r>
            <a:r>
              <a:rPr lang="en-US" altLang="ja-JP" sz="2800" dirty="0"/>
              <a:t>.the location of overseas operations  : </a:t>
            </a:r>
            <a:r>
              <a:rPr lang="en-US" altLang="ja-JP" sz="2800" dirty="0">
                <a:solidFill>
                  <a:srgbClr val="C00000"/>
                </a:solidFill>
              </a:rPr>
              <a:t>Developed</a:t>
            </a:r>
            <a:r>
              <a:rPr lang="en-US" altLang="ja-JP" sz="2800" dirty="0"/>
              <a:t> or </a:t>
            </a:r>
            <a:r>
              <a:rPr lang="en-US" altLang="ja-JP" sz="2800" dirty="0">
                <a:solidFill>
                  <a:srgbClr val="C00000"/>
                </a:solidFill>
              </a:rPr>
              <a:t>Developing</a:t>
            </a:r>
            <a:r>
              <a:rPr lang="en-US" altLang="ja-JP" sz="2800" dirty="0"/>
              <a:t> countries</a:t>
            </a:r>
          </a:p>
          <a:p>
            <a:r>
              <a:rPr kumimoji="1" lang="en-US" altLang="ja-JP" sz="2800" dirty="0"/>
              <a:t>2. </a:t>
            </a:r>
            <a:r>
              <a:rPr lang="en-US" altLang="ja-JP" sz="2800" dirty="0"/>
              <a:t>Owing the </a:t>
            </a:r>
            <a:r>
              <a:rPr lang="en-US" altLang="ja-JP" sz="2800" dirty="0">
                <a:solidFill>
                  <a:srgbClr val="C00000"/>
                </a:solidFill>
              </a:rPr>
              <a:t>plant-leve</a:t>
            </a:r>
            <a:r>
              <a:rPr lang="en-US" altLang="ja-JP" sz="2800" dirty="0"/>
              <a:t>l or </a:t>
            </a:r>
            <a:r>
              <a:rPr lang="en-US" altLang="ja-JP" sz="2800" dirty="0">
                <a:solidFill>
                  <a:srgbClr val="C00000"/>
                </a:solidFill>
              </a:rPr>
              <a:t>firm-level</a:t>
            </a:r>
            <a:r>
              <a:rPr lang="en-US" altLang="ja-JP" sz="2800" dirty="0"/>
              <a:t> economies of scale.  </a:t>
            </a:r>
            <a:endParaRPr kumimoji="1" lang="ja-JP" altLang="en-US" sz="2800"/>
          </a:p>
        </p:txBody>
      </p:sp>
    </p:spTree>
    <p:extLst>
      <p:ext uri="{BB962C8B-B14F-4D97-AF65-F5344CB8AC3E}">
        <p14:creationId xmlns:p14="http://schemas.microsoft.com/office/powerpoint/2010/main" val="423851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FFFBE664-3627-3F40-9770-78608D819006}"/>
              </a:ext>
            </a:extLst>
          </p:cNvPr>
          <p:cNvSpPr>
            <a:spLocks noGrp="1"/>
          </p:cNvSpPr>
          <p:nvPr>
            <p:ph type="title"/>
          </p:nvPr>
        </p:nvSpPr>
        <p:spPr>
          <a:xfrm>
            <a:off x="1069848" y="484632"/>
            <a:ext cx="10058400" cy="1609344"/>
          </a:xfrm>
        </p:spPr>
        <p:txBody>
          <a:bodyPr>
            <a:normAutofit/>
          </a:bodyPr>
          <a:lstStyle/>
          <a:p>
            <a:r>
              <a:rPr kumimoji="1" lang="en-US" altLang="ja-JP" dirty="0"/>
              <a:t>For examining</a:t>
            </a:r>
            <a:r>
              <a:rPr lang="en-US" altLang="ja-JP" dirty="0"/>
              <a:t>: </a:t>
            </a:r>
            <a:br>
              <a:rPr lang="en-US" altLang="ja-JP" dirty="0"/>
            </a:br>
            <a:r>
              <a:rPr lang="en-US" altLang="ja-JP" dirty="0"/>
              <a:t> the empirical formulation(1)&amp;(2)</a:t>
            </a:r>
            <a:endParaRPr kumimoji="1" lang="ja-JP" altLang="en-US"/>
          </a:p>
        </p:txBody>
      </p:sp>
      <p:sp>
        <p:nvSpPr>
          <p:cNvPr id="3" name="コンテンツ プレースホルダー 2">
            <a:extLst>
              <a:ext uri="{FF2B5EF4-FFF2-40B4-BE49-F238E27FC236}">
                <a16:creationId xmlns:a16="http://schemas.microsoft.com/office/drawing/2014/main" id="{E223D775-FD52-0649-A660-F2A49519F8C3}"/>
              </a:ext>
            </a:extLst>
          </p:cNvPr>
          <p:cNvSpPr>
            <a:spLocks noGrp="1"/>
          </p:cNvSpPr>
          <p:nvPr>
            <p:ph idx="1"/>
          </p:nvPr>
        </p:nvSpPr>
        <p:spPr>
          <a:xfrm>
            <a:off x="1069848" y="2320412"/>
            <a:ext cx="10058400" cy="3851787"/>
          </a:xfrm>
        </p:spPr>
        <p:txBody>
          <a:bodyPr>
            <a:normAutofit/>
          </a:bodyPr>
          <a:lstStyle/>
          <a:p>
            <a:r>
              <a:rPr lang="en-US" altLang="ja-JP" dirty="0"/>
              <a:t>The regression analysis is based on a reduced form of </a:t>
            </a:r>
            <a:r>
              <a:rPr lang="en-US" altLang="ja-JP" dirty="0" err="1"/>
              <a:t>labour</a:t>
            </a:r>
            <a:r>
              <a:rPr lang="en-US" altLang="ja-JP" dirty="0"/>
              <a:t> demand equation widely used in this strand of literature </a:t>
            </a:r>
          </a:p>
          <a:p>
            <a:endParaRPr lang="en-US" altLang="ja-JP" dirty="0"/>
          </a:p>
          <a:p>
            <a:endParaRPr kumimoji="1" lang="ja-JP" altLang="en-US"/>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図 3">
            <a:extLst>
              <a:ext uri="{FF2B5EF4-FFF2-40B4-BE49-F238E27FC236}">
                <a16:creationId xmlns:a16="http://schemas.microsoft.com/office/drawing/2014/main" id="{32783569-4005-0B43-89EF-2025855DD628}"/>
              </a:ext>
            </a:extLst>
          </p:cNvPr>
          <p:cNvPicPr>
            <a:picLocks noChangeAspect="1"/>
          </p:cNvPicPr>
          <p:nvPr/>
        </p:nvPicPr>
        <p:blipFill>
          <a:blip r:embed="rId6"/>
          <a:stretch>
            <a:fillRect/>
          </a:stretch>
        </p:blipFill>
        <p:spPr>
          <a:xfrm>
            <a:off x="1063752" y="3287091"/>
            <a:ext cx="5943600" cy="698500"/>
          </a:xfrm>
          <a:prstGeom prst="rect">
            <a:avLst/>
          </a:prstGeom>
        </p:spPr>
      </p:pic>
      <p:pic>
        <p:nvPicPr>
          <p:cNvPr id="11" name="図 10">
            <a:extLst>
              <a:ext uri="{FF2B5EF4-FFF2-40B4-BE49-F238E27FC236}">
                <a16:creationId xmlns:a16="http://schemas.microsoft.com/office/drawing/2014/main" id="{AF41B704-EFE0-684B-B226-57692CE1EF27}"/>
              </a:ext>
            </a:extLst>
          </p:cNvPr>
          <p:cNvPicPr>
            <a:picLocks noChangeAspect="1"/>
          </p:cNvPicPr>
          <p:nvPr/>
        </p:nvPicPr>
        <p:blipFill>
          <a:blip r:embed="rId7"/>
          <a:stretch>
            <a:fillRect/>
          </a:stretch>
        </p:blipFill>
        <p:spPr>
          <a:xfrm>
            <a:off x="1063752" y="4940299"/>
            <a:ext cx="5969000" cy="1231900"/>
          </a:xfrm>
          <a:prstGeom prst="rect">
            <a:avLst/>
          </a:prstGeom>
        </p:spPr>
      </p:pic>
      <p:sp>
        <p:nvSpPr>
          <p:cNvPr id="5" name="下矢印 4">
            <a:extLst>
              <a:ext uri="{FF2B5EF4-FFF2-40B4-BE49-F238E27FC236}">
                <a16:creationId xmlns:a16="http://schemas.microsoft.com/office/drawing/2014/main" id="{91788FC0-7B68-0042-97ED-3399AF93E234}"/>
              </a:ext>
            </a:extLst>
          </p:cNvPr>
          <p:cNvSpPr/>
          <p:nvPr/>
        </p:nvSpPr>
        <p:spPr>
          <a:xfrm>
            <a:off x="2484783" y="4015408"/>
            <a:ext cx="854765" cy="8150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4649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2130</Words>
  <Application>Microsoft Macintosh PowerPoint</Application>
  <PresentationFormat>ワイド画面</PresentationFormat>
  <Paragraphs>174</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游ゴシック</vt:lpstr>
      <vt:lpstr>Calibri</vt:lpstr>
      <vt:lpstr>Rockwell</vt:lpstr>
      <vt:lpstr>Rockwell Condensed</vt:lpstr>
      <vt:lpstr>Rockwell Extra Bold</vt:lpstr>
      <vt:lpstr>Wingdings</vt:lpstr>
      <vt:lpstr>木版活字</vt:lpstr>
      <vt:lpstr>Expansion abroad and jobs at home： Evidence from Japanese multinational enterprises</vt:lpstr>
      <vt:lpstr>WHAT IS THIS PAPER MAINLY TAKING ABOUT?</vt:lpstr>
      <vt:lpstr>What is special in this paper?_ (background introduce)</vt:lpstr>
      <vt:lpstr> about The data</vt:lpstr>
      <vt:lpstr>The paper’s main purpose</vt:lpstr>
      <vt:lpstr>Pre analysis 1</vt:lpstr>
      <vt:lpstr>Pre analysis 2</vt:lpstr>
      <vt:lpstr>Pre analysis 3</vt:lpstr>
      <vt:lpstr>For examining:   the empirical formulation(1)&amp;(2)</vt:lpstr>
      <vt:lpstr>PowerPoint プレゼンテーション</vt:lpstr>
      <vt:lpstr>PowerPoint プレゼンテーション</vt:lpstr>
      <vt:lpstr>Results form tables</vt:lpstr>
      <vt:lpstr>Conclusion of this paper</vt:lpstr>
      <vt:lpstr>Future talking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Expansion abroad and jobs at home： Evidence from Japanese multinational enterprises</dc:title>
  <dc:creator>FEI DI</dc:creator>
  <cp:lastModifiedBy>FEI DI</cp:lastModifiedBy>
  <cp:revision>9</cp:revision>
  <cp:lastPrinted>2020-07-21T15:47:51Z</cp:lastPrinted>
  <dcterms:created xsi:type="dcterms:W3CDTF">2020-07-21T14:56:05Z</dcterms:created>
  <dcterms:modified xsi:type="dcterms:W3CDTF">2020-07-21T15:48:07Z</dcterms:modified>
</cp:coreProperties>
</file>